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media1.mp4" ContentType="video/unknown"/>
  <Override PartName="/ppt/notesSlides/notesSlide11.xml" ContentType="application/vnd.openxmlformats-officedocument.presentationml.notesSlide+xml"/>
  <Override PartName="/ppt/media/media2.mp4" ContentType="video/unknown"/>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1.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3004800" cy="9753600"/>
  <p:notesSz cx="6858000" cy="9144000"/>
  <p:defaultTextStyle>
    <a:lvl1pPr algn="ctr" defTabSz="584200">
      <a:defRPr sz="3600">
        <a:latin typeface="+mn-lt"/>
        <a:ea typeface="+mn-ea"/>
        <a:cs typeface="+mn-cs"/>
        <a:sym typeface="Helvetica Light"/>
      </a:defRPr>
    </a:lvl1pPr>
    <a:lvl2pPr indent="228600" algn="ctr" defTabSz="584200">
      <a:defRPr sz="3600">
        <a:latin typeface="+mn-lt"/>
        <a:ea typeface="+mn-ea"/>
        <a:cs typeface="+mn-cs"/>
        <a:sym typeface="Helvetica Light"/>
      </a:defRPr>
    </a:lvl2pPr>
    <a:lvl3pPr indent="457200" algn="ctr" defTabSz="584200">
      <a:defRPr sz="3600">
        <a:latin typeface="+mn-lt"/>
        <a:ea typeface="+mn-ea"/>
        <a:cs typeface="+mn-cs"/>
        <a:sym typeface="Helvetica Light"/>
      </a:defRPr>
    </a:lvl3pPr>
    <a:lvl4pPr indent="685800" algn="ctr" defTabSz="584200">
      <a:defRPr sz="3600">
        <a:latin typeface="+mn-lt"/>
        <a:ea typeface="+mn-ea"/>
        <a:cs typeface="+mn-cs"/>
        <a:sym typeface="Helvetica Light"/>
      </a:defRPr>
    </a:lvl4pPr>
    <a:lvl5pPr indent="914400" algn="ctr" defTabSz="584200">
      <a:defRPr sz="3600">
        <a:latin typeface="+mn-lt"/>
        <a:ea typeface="+mn-ea"/>
        <a:cs typeface="+mn-cs"/>
        <a:sym typeface="Helvetica Light"/>
      </a:defRPr>
    </a:lvl5pPr>
    <a:lvl6pPr indent="1143000" algn="ctr" defTabSz="584200">
      <a:defRPr sz="3600">
        <a:latin typeface="+mn-lt"/>
        <a:ea typeface="+mn-ea"/>
        <a:cs typeface="+mn-cs"/>
        <a:sym typeface="Helvetica Light"/>
      </a:defRPr>
    </a:lvl6pPr>
    <a:lvl7pPr indent="1371600" algn="ctr" defTabSz="584200">
      <a:defRPr sz="3600">
        <a:latin typeface="+mn-lt"/>
        <a:ea typeface="+mn-ea"/>
        <a:cs typeface="+mn-cs"/>
        <a:sym typeface="Helvetica Light"/>
      </a:defRPr>
    </a:lvl7pPr>
    <a:lvl8pPr indent="1600200" algn="ctr" defTabSz="584200">
      <a:defRPr sz="3600">
        <a:latin typeface="+mn-lt"/>
        <a:ea typeface="+mn-ea"/>
        <a:cs typeface="+mn-cs"/>
        <a:sym typeface="Helvetica Light"/>
      </a:defRPr>
    </a:lvl8pPr>
    <a:lvl9pPr indent="1828800" algn="ctr" defTabSz="584200">
      <a:defRPr sz="3600">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9"/>
          <p:cNvSpPr/>
          <p:nvPr>
            <p:ph type="sldImg"/>
          </p:nvPr>
        </p:nvSpPr>
        <p:spPr>
          <a:xfrm>
            <a:off x="1143000" y="685800"/>
            <a:ext cx="4572000" cy="3429000"/>
          </a:xfrm>
          <a:prstGeom prst="rect">
            <a:avLst/>
          </a:prstGeom>
        </p:spPr>
        <p:txBody>
          <a:bodyPr/>
          <a:lstStyle/>
          <a:p>
            <a:pPr lvl="0"/>
          </a:p>
        </p:txBody>
      </p:sp>
      <p:sp>
        <p:nvSpPr>
          <p:cNvPr id="30" name="Shape 30"/>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Avenir Book"/>
        <a:ea typeface="Avenir Book"/>
        <a:cs typeface="Avenir Book"/>
        <a:sym typeface="Avenir Book"/>
      </a:defRPr>
    </a:lvl1pPr>
    <a:lvl2pPr indent="228600" defTabSz="457200">
      <a:lnSpc>
        <a:spcPct val="125000"/>
      </a:lnSpc>
      <a:defRPr sz="2400">
        <a:latin typeface="Avenir Book"/>
        <a:ea typeface="Avenir Book"/>
        <a:cs typeface="Avenir Book"/>
        <a:sym typeface="Avenir Book"/>
      </a:defRPr>
    </a:lvl2pPr>
    <a:lvl3pPr indent="457200" defTabSz="457200">
      <a:lnSpc>
        <a:spcPct val="125000"/>
      </a:lnSpc>
      <a:defRPr sz="2400">
        <a:latin typeface="Avenir Book"/>
        <a:ea typeface="Avenir Book"/>
        <a:cs typeface="Avenir Book"/>
        <a:sym typeface="Avenir Book"/>
      </a:defRPr>
    </a:lvl3pPr>
    <a:lvl4pPr indent="685800" defTabSz="457200">
      <a:lnSpc>
        <a:spcPct val="125000"/>
      </a:lnSpc>
      <a:defRPr sz="2400">
        <a:latin typeface="Avenir Book"/>
        <a:ea typeface="Avenir Book"/>
        <a:cs typeface="Avenir Book"/>
        <a:sym typeface="Avenir Book"/>
      </a:defRPr>
    </a:lvl4pPr>
    <a:lvl5pPr indent="914400" defTabSz="457200">
      <a:lnSpc>
        <a:spcPct val="125000"/>
      </a:lnSpc>
      <a:defRPr sz="2400">
        <a:latin typeface="Avenir Book"/>
        <a:ea typeface="Avenir Book"/>
        <a:cs typeface="Avenir Book"/>
        <a:sym typeface="Avenir Book"/>
      </a:defRPr>
    </a:lvl5pPr>
    <a:lvl6pPr indent="1143000" defTabSz="457200">
      <a:lnSpc>
        <a:spcPct val="125000"/>
      </a:lnSpc>
      <a:defRPr sz="2400">
        <a:latin typeface="Avenir Book"/>
        <a:ea typeface="Avenir Book"/>
        <a:cs typeface="Avenir Book"/>
        <a:sym typeface="Avenir Book"/>
      </a:defRPr>
    </a:lvl6pPr>
    <a:lvl7pPr indent="1371600" defTabSz="457200">
      <a:lnSpc>
        <a:spcPct val="125000"/>
      </a:lnSpc>
      <a:defRPr sz="2400">
        <a:latin typeface="Avenir Book"/>
        <a:ea typeface="Avenir Book"/>
        <a:cs typeface="Avenir Book"/>
        <a:sym typeface="Avenir Book"/>
      </a:defRPr>
    </a:lvl7pPr>
    <a:lvl8pPr indent="1600200" defTabSz="457200">
      <a:lnSpc>
        <a:spcPct val="125000"/>
      </a:lnSpc>
      <a:defRPr sz="2400">
        <a:latin typeface="Avenir Book"/>
        <a:ea typeface="Avenir Book"/>
        <a:cs typeface="Avenir Book"/>
        <a:sym typeface="Avenir Book"/>
      </a:defRPr>
    </a:lvl8pPr>
    <a:lvl9pPr indent="1828800" defTabSz="457200">
      <a:lnSpc>
        <a:spcPct val="125000"/>
      </a:lnSpc>
      <a:defRPr sz="2400">
        <a:latin typeface="Avenir Book"/>
        <a:ea typeface="Avenir Book"/>
        <a:cs typeface="Avenir Book"/>
        <a:sym typeface="Avenir Book"/>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 Id="rId3" Type="http://schemas.openxmlformats.org/officeDocument/2006/relationships/hyperlink" Target="http://jick.net/~jess/tut/N3L/" TargetMode="Externa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9.xml.rels><?xml version="1.0" encoding="UTF-8" standalone="yes"?><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standalone="yes"?><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1.xml.rels><?xml version="1.0" encoding="UTF-8" standalone="yes"?><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2.xml.rels><?xml version="1.0" encoding="UTF-8" standalone="yes"?><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 name="Shape 35"/>
          <p:cNvSpPr/>
          <p:nvPr>
            <p:ph type="sldImg"/>
          </p:nvPr>
        </p:nvSpPr>
        <p:spPr>
          <a:prstGeom prst="rect">
            <a:avLst/>
          </a:prstGeom>
        </p:spPr>
        <p:txBody>
          <a:bodyPr/>
          <a:lstStyle/>
          <a:p>
            <a:pPr lvl="0"/>
          </a:p>
        </p:txBody>
      </p:sp>
      <p:sp>
        <p:nvSpPr>
          <p:cNvPr id="36" name="Shape 36"/>
          <p:cNvSpPr/>
          <p:nvPr>
            <p:ph type="body" sz="quarter" idx="1"/>
          </p:nvPr>
        </p:nvSpPr>
        <p:spPr>
          <a:prstGeom prst="rect">
            <a:avLst/>
          </a:prstGeom>
        </p:spPr>
        <p:txBody>
          <a:bodyPr/>
          <a:lstStyle/>
          <a:p>
            <a:pPr lvl="0">
              <a:lnSpc>
                <a:spcPct val="90000"/>
              </a:lnSpc>
              <a:defRPr sz="1800"/>
            </a:pPr>
            <a:r>
              <a:t>At the CAP congress last June, Alan Poon gave a wonderful talk celebrating Erich’s teaching career.  There’s no way I could improve on his testament, so I’m going to try something different: to explain the tension between Erich, who loved lectures and demonstrations, and some advocates of new methods that Physics Education Research has shown to be more effective.   Enlightened proponents of both “sides” of this issue have pointed out to me that this is a “straw man” debate, since both lectures and PER-based techniques are essential parts of the instructor’s repertoire.  I agree.  But not everyone is fully enlightened yet…. </a:t>
            </a:r>
          </a:p>
          <a:p>
            <a:pPr lvl="0">
              <a:lnSpc>
                <a:spcPct val="90000"/>
              </a:lnSpc>
              <a:defRPr sz="1800"/>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9" name="Shape 89"/>
          <p:cNvSpPr/>
          <p:nvPr>
            <p:ph type="sldImg"/>
          </p:nvPr>
        </p:nvSpPr>
        <p:spPr>
          <a:prstGeom prst="rect">
            <a:avLst/>
          </a:prstGeom>
        </p:spPr>
        <p:txBody>
          <a:bodyPr/>
          <a:lstStyle/>
          <a:p>
            <a:pPr lvl="0"/>
          </a:p>
        </p:txBody>
      </p:sp>
      <p:sp>
        <p:nvSpPr>
          <p:cNvPr id="90" name="Shape 90"/>
          <p:cNvSpPr/>
          <p:nvPr>
            <p:ph type="body" sz="quarter" idx="1"/>
          </p:nvPr>
        </p:nvSpPr>
        <p:spPr>
          <a:prstGeom prst="rect">
            <a:avLst/>
          </a:prstGeom>
        </p:spPr>
        <p:txBody>
          <a:bodyPr/>
          <a:lstStyle/>
          <a:p>
            <a:pPr lvl="0">
              <a:lnSpc>
                <a:spcPct val="90000"/>
              </a:lnSpc>
              <a:defRPr sz="1800"/>
            </a:pPr>
            <a:r>
              <a:t>These excerpts from the UBC Library’s </a:t>
            </a:r>
            <a:r>
              <a:rPr i="1"/>
              <a:t>Legacy</a:t>
            </a:r>
            <a:r>
              <a:t> interview with Erich pretty much speak for themselves.  I have promised not to belabour the overused term “</a:t>
            </a:r>
            <a:r>
              <a:rPr b="1"/>
              <a:t>inspiration</a:t>
            </a:r>
            <a:r>
              <a:t>”, but I can still point out that the </a:t>
            </a:r>
            <a:r>
              <a:rPr b="1" i="1"/>
              <a:t>engagement</a:t>
            </a:r>
            <a:r>
              <a:t> we so desire from our students must </a:t>
            </a:r>
            <a:r>
              <a:rPr i="1"/>
              <a:t>begin</a:t>
            </a:r>
            <a:r>
              <a:t> with the </a:t>
            </a:r>
            <a:r>
              <a:rPr i="1"/>
              <a:t>instructor</a:t>
            </a:r>
            <a:r>
              <a:t>, and it must be </a:t>
            </a:r>
            <a:r>
              <a:rPr i="1"/>
              <a:t>genuine</a:t>
            </a:r>
            <a:r>
              <a:t>.  Erich’s was.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4" name="Shape 94"/>
          <p:cNvSpPr/>
          <p:nvPr>
            <p:ph type="sldImg"/>
          </p:nvPr>
        </p:nvSpPr>
        <p:spPr>
          <a:prstGeom prst="rect">
            <a:avLst/>
          </a:prstGeom>
        </p:spPr>
        <p:txBody>
          <a:bodyPr/>
          <a:lstStyle/>
          <a:p>
            <a:pPr lvl="0"/>
          </a:p>
        </p:txBody>
      </p:sp>
      <p:sp>
        <p:nvSpPr>
          <p:cNvPr id="95" name="Shape 95"/>
          <p:cNvSpPr/>
          <p:nvPr>
            <p:ph type="body" sz="quarter" idx="1"/>
          </p:nvPr>
        </p:nvSpPr>
        <p:spPr>
          <a:prstGeom prst="rect">
            <a:avLst/>
          </a:prstGeom>
        </p:spPr>
        <p:txBody>
          <a:bodyPr/>
          <a:lstStyle/>
          <a:p>
            <a:pPr lvl="0">
              <a:lnSpc>
                <a:spcPct val="90000"/>
              </a:lnSpc>
              <a:defRPr sz="1800"/>
            </a:pPr>
            <a:r>
              <a:t>These excerpts from the UBC Library’s </a:t>
            </a:r>
            <a:r>
              <a:rPr i="1"/>
              <a:t>Legacy</a:t>
            </a:r>
            <a:r>
              <a:t> interview with Erich pretty much speak for themselves.  I have promised not to belabour the overused term “</a:t>
            </a:r>
            <a:r>
              <a:rPr b="1"/>
              <a:t>inspiration</a:t>
            </a:r>
            <a:r>
              <a:t>”, but I can still point out that the </a:t>
            </a:r>
            <a:r>
              <a:rPr b="1" i="1"/>
              <a:t>engagement</a:t>
            </a:r>
            <a:r>
              <a:t> we so desire from our students must </a:t>
            </a:r>
            <a:r>
              <a:rPr i="1"/>
              <a:t>begin</a:t>
            </a:r>
            <a:r>
              <a:t> with the </a:t>
            </a:r>
            <a:r>
              <a:rPr i="1"/>
              <a:t>instructor</a:t>
            </a:r>
            <a:r>
              <a:t>, and it must be </a:t>
            </a:r>
            <a:r>
              <a:rPr i="1"/>
              <a:t>genuine</a:t>
            </a:r>
            <a:r>
              <a:t>.  Erich’s was.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9" name="Shape 99"/>
          <p:cNvSpPr/>
          <p:nvPr>
            <p:ph type="sldImg"/>
          </p:nvPr>
        </p:nvSpPr>
        <p:spPr>
          <a:prstGeom prst="rect">
            <a:avLst/>
          </a:prstGeom>
        </p:spPr>
        <p:txBody>
          <a:bodyPr/>
          <a:lstStyle/>
          <a:p>
            <a:pPr lvl="0"/>
          </a:p>
        </p:txBody>
      </p:sp>
      <p:sp>
        <p:nvSpPr>
          <p:cNvPr id="100" name="Shape 100"/>
          <p:cNvSpPr/>
          <p:nvPr>
            <p:ph type="body" sz="quarter" idx="1"/>
          </p:nvPr>
        </p:nvSpPr>
        <p:spPr>
          <a:prstGeom prst="rect">
            <a:avLst/>
          </a:prstGeom>
        </p:spPr>
        <p:txBody>
          <a:bodyPr/>
          <a:lstStyle/>
          <a:p>
            <a:pPr lvl="0">
              <a:lnSpc>
                <a:spcPct val="90000"/>
              </a:lnSpc>
              <a:defRPr sz="1800"/>
            </a:pPr>
            <a:r>
              <a:t>These excerpts from the UBC Library’s </a:t>
            </a:r>
            <a:r>
              <a:rPr i="1"/>
              <a:t>Legacy</a:t>
            </a:r>
            <a:r>
              <a:t> interview with Erich pretty much speak for themselves.  I have promised not to belabour the overused term “</a:t>
            </a:r>
            <a:r>
              <a:rPr b="1"/>
              <a:t>inspiration</a:t>
            </a:r>
            <a:r>
              <a:t>”, but I can still point out that the </a:t>
            </a:r>
            <a:r>
              <a:rPr b="1" i="1"/>
              <a:t>engagement</a:t>
            </a:r>
            <a:r>
              <a:t> we so desire from our students must </a:t>
            </a:r>
            <a:r>
              <a:rPr i="1"/>
              <a:t>begin</a:t>
            </a:r>
            <a:r>
              <a:t> with the </a:t>
            </a:r>
            <a:r>
              <a:rPr i="1"/>
              <a:t>instructor</a:t>
            </a:r>
            <a:r>
              <a:t>, and it must be </a:t>
            </a:r>
            <a:r>
              <a:rPr i="1"/>
              <a:t>genuine</a:t>
            </a:r>
            <a:r>
              <a:t>.  Erich’s was.  </a:t>
            </a:r>
          </a:p>
          <a:p>
            <a:pPr lvl="0">
              <a:lnSpc>
                <a:spcPct val="90000"/>
              </a:lnSpc>
              <a:defRPr sz="1800"/>
            </a:pPr>
          </a:p>
          <a:p>
            <a:pPr lvl="0">
              <a:lnSpc>
                <a:spcPct val="90000"/>
              </a:lnSpc>
              <a:defRPr sz="1800"/>
            </a:pPr>
            <a:r>
              <a:t>The second remark above probably revealed Erich’s impatience with what he saw as attempts by Physics Education Researchers to dictate pedagogical methodology to instructors.  I think he overreacted to some PER advocates’ evangelical zeal, to everyone’s misfortune.  To explain further, I need to describe PER….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3" name="Shape 103"/>
          <p:cNvSpPr/>
          <p:nvPr>
            <p:ph type="sldImg"/>
          </p:nvPr>
        </p:nvSpPr>
        <p:spPr>
          <a:prstGeom prst="rect">
            <a:avLst/>
          </a:prstGeom>
        </p:spPr>
        <p:txBody>
          <a:bodyPr/>
          <a:lstStyle/>
          <a:p>
            <a:pPr lvl="0"/>
          </a:p>
        </p:txBody>
      </p:sp>
      <p:sp>
        <p:nvSpPr>
          <p:cNvPr id="104" name="Shape 104"/>
          <p:cNvSpPr/>
          <p:nvPr>
            <p:ph type="body" sz="quarter" idx="1"/>
          </p:nvPr>
        </p:nvSpPr>
        <p:spPr>
          <a:prstGeom prst="rect">
            <a:avLst/>
          </a:prstGeom>
        </p:spPr>
        <p:txBody>
          <a:bodyPr/>
          <a:lstStyle/>
          <a:p>
            <a:pPr lvl="0">
              <a:lnSpc>
                <a:spcPct val="90000"/>
              </a:lnSpc>
              <a:defRPr sz="1800"/>
            </a:pPr>
            <a:r>
              <a:t>That last comment of Erich’s revealed his dislike for what I believe he saw as the agenda of </a:t>
            </a:r>
            <a:r>
              <a:rPr b="1" i="1"/>
              <a:t>PER</a:t>
            </a:r>
            <a:r>
              <a:t>, namely to </a:t>
            </a:r>
            <a:r>
              <a:rPr i="1"/>
              <a:t>impose</a:t>
            </a:r>
            <a:r>
              <a:t> a “uniform approach to teaching”.   I think this was an unfortunate misunderstanding: every collective enterprise includes some overenthusiastic zealots, but most PER advocates understand the importance of good lectures (or so they have said to me).  Similarly, although Erich scorned technological aids like “clickers”, he often made good use of simple techniques that PER has found effective.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8" name="Shape 108"/>
          <p:cNvSpPr/>
          <p:nvPr>
            <p:ph type="sldImg"/>
          </p:nvPr>
        </p:nvSpPr>
        <p:spPr>
          <a:prstGeom prst="rect">
            <a:avLst/>
          </a:prstGeom>
        </p:spPr>
        <p:txBody>
          <a:bodyPr/>
          <a:lstStyle/>
          <a:p>
            <a:pPr lvl="0"/>
          </a:p>
        </p:txBody>
      </p:sp>
      <p:sp>
        <p:nvSpPr>
          <p:cNvPr id="109" name="Shape 109"/>
          <p:cNvSpPr/>
          <p:nvPr>
            <p:ph type="body" sz="quarter" idx="1"/>
          </p:nvPr>
        </p:nvSpPr>
        <p:spPr>
          <a:prstGeom prst="rect">
            <a:avLst/>
          </a:prstGeom>
        </p:spPr>
        <p:txBody>
          <a:bodyPr/>
          <a:lstStyle/>
          <a:p>
            <a:pPr lvl="0">
              <a:lnSpc>
                <a:spcPct val="90000"/>
              </a:lnSpc>
              <a:defRPr sz="1800"/>
            </a:pPr>
            <a:r>
              <a:t>I should begin by acknowledging that </a:t>
            </a:r>
            <a:r>
              <a:rPr b="1" i="1"/>
              <a:t>I don’t know what I am talking about</a:t>
            </a:r>
            <a:r>
              <a:t>.  I have read Doktor’s review of Physics Education Research and some of the references, enough to illuminate my ignorance.  But I am also left with the impression that I am not alone in this.  Therefore I am not hesitant to follow Feynman’s advice (that “</a:t>
            </a:r>
            <a:r>
              <a:rPr i="1"/>
              <a:t>Science is the belief in the ignorance of experts!</a:t>
            </a:r>
            <a:r>
              <a:t>”) and inflict my opinions on you anyway.  </a:t>
            </a:r>
          </a:p>
          <a:p>
            <a:pPr lvl="0">
              <a:lnSpc>
                <a:spcPct val="90000"/>
              </a:lnSpc>
              <a:defRPr sz="1800"/>
            </a:pPr>
          </a:p>
          <a:p>
            <a:pPr lvl="0">
              <a:lnSpc>
                <a:spcPct val="90000"/>
              </a:lnSpc>
              <a:defRPr sz="1800"/>
            </a:pPr>
            <a:r>
              <a:t>Of the myriad tidbits I gleaned from this lengthy but highly condensed tome (and its References), the ones that most impressed me had to do with the proven </a:t>
            </a:r>
            <a:r>
              <a:rPr i="1"/>
              <a:t>robustness</a:t>
            </a:r>
            <a:r>
              <a:t> of </a:t>
            </a:r>
            <a:r>
              <a:rPr i="1"/>
              <a:t>incorrect</a:t>
            </a:r>
            <a:r>
              <a:t> “</a:t>
            </a:r>
            <a:r>
              <a:rPr i="1"/>
              <a:t>common sense</a:t>
            </a:r>
            <a:r>
              <a: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4" name="Shape 114"/>
          <p:cNvSpPr/>
          <p:nvPr>
            <p:ph type="sldImg"/>
          </p:nvPr>
        </p:nvSpPr>
        <p:spPr>
          <a:prstGeom prst="rect">
            <a:avLst/>
          </a:prstGeom>
        </p:spPr>
        <p:txBody>
          <a:bodyPr/>
          <a:lstStyle/>
          <a:p>
            <a:pPr lvl="0"/>
          </a:p>
        </p:txBody>
      </p:sp>
      <p:sp>
        <p:nvSpPr>
          <p:cNvPr id="115" name="Shape 115"/>
          <p:cNvSpPr/>
          <p:nvPr>
            <p:ph type="body" sz="quarter" idx="1"/>
          </p:nvPr>
        </p:nvSpPr>
        <p:spPr>
          <a:prstGeom prst="rect">
            <a:avLst/>
          </a:prstGeom>
        </p:spPr>
        <p:txBody>
          <a:bodyPr/>
          <a:lstStyle/>
          <a:p>
            <a:pPr lvl="0">
              <a:lnSpc>
                <a:spcPct val="90000"/>
              </a:lnSpc>
              <a:defRPr sz="1800"/>
            </a:pPr>
            <a:r>
              <a:t>…so some years ago I devised a little “Interactive Engagement” exercise designed to illustrate this phenomenon.  We don’t have “clickers” today, and a “show of hands” is known to produce biased and distorted results, so I won’t ask you to make a visible commitment to one of these answers; just pick the one you think is right, think of </a:t>
            </a:r>
            <a:r>
              <a:rPr i="1"/>
              <a:t>why</a:t>
            </a:r>
            <a:r>
              <a:t> you believe this, and then turn to your neighbour and try to convince him or her of your choice.  You have one minute, starting </a:t>
            </a:r>
            <a:r>
              <a:rPr b="1" i="1"/>
              <a:t>now</a:t>
            </a:r>
            <a:r>
              <a:t>.  </a:t>
            </a:r>
          </a:p>
          <a:p>
            <a:pPr lvl="0">
              <a:lnSpc>
                <a:spcPct val="90000"/>
              </a:lnSpc>
              <a:defRPr sz="1800"/>
            </a:pPr>
          </a:p>
          <a:p>
            <a:pPr lvl="0">
              <a:lnSpc>
                <a:spcPct val="90000"/>
              </a:lnSpc>
              <a:defRPr sz="1800"/>
            </a:pPr>
            <a:r>
              <a:t>Okay, time’s up.  Now I </a:t>
            </a:r>
            <a:r>
              <a:rPr i="1"/>
              <a:t>will</a:t>
            </a:r>
            <a:r>
              <a:t> ask for a show of hands.  How many think the correct answer is </a:t>
            </a:r>
            <a:r>
              <a:rPr b="1"/>
              <a:t>A</a:t>
            </a:r>
            <a:r>
              <a:t>?  Okay.  How about </a:t>
            </a:r>
            <a:r>
              <a:rPr b="1"/>
              <a:t>B</a:t>
            </a:r>
            <a:r>
              <a:t>?  And finally, how many pick </a:t>
            </a:r>
            <a:r>
              <a:rPr b="1"/>
              <a:t>C</a:t>
            </a:r>
            <a:r>
              <a:t>?    How many changed their minds while talking with their neighbours?  </a:t>
            </a:r>
          </a:p>
          <a:p>
            <a:pPr lvl="0">
              <a:lnSpc>
                <a:spcPct val="90000"/>
              </a:lnSpc>
              <a:defRPr sz="1800"/>
            </a:pPr>
          </a:p>
          <a:p>
            <a:pPr lvl="0">
              <a:lnSpc>
                <a:spcPct val="90000"/>
              </a:lnSpc>
              <a:defRPr sz="1800"/>
            </a:pPr>
            <a:r>
              <a:t>I will declare now that there is </a:t>
            </a:r>
            <a:r>
              <a:rPr i="1"/>
              <a:t>only one possible correct answer</a:t>
            </a:r>
            <a:r>
              <a:t> to this question </a:t>
            </a:r>
            <a:r>
              <a:rPr i="1"/>
              <a:t>as stated</a:t>
            </a:r>
            <a:r>
              <a:t>.  Perhaps it will be more evident if I add a little emphasis….  </a:t>
            </a:r>
          </a:p>
          <a:p>
            <a:pPr lvl="0">
              <a:lnSpc>
                <a:spcPct val="90000"/>
              </a:lnSpc>
              <a:defRPr sz="1800"/>
            </a:pPr>
          </a:p>
          <a:p>
            <a:pPr lvl="0">
              <a:lnSpc>
                <a:spcPct val="90000"/>
              </a:lnSpc>
              <a:defRPr sz="1800"/>
            </a:pPr>
            <a:r>
              <a:t>Do we need to discuss this?  Did you learn anything?  I certainly did when I posed this question first to my students and then to my fellow faculty, in particular those who had taught first year Mechanics!  I am happy to report that at least Erich Vogt and Bill Unruh got it right. </a:t>
            </a:r>
          </a:p>
          <a:p>
            <a:pPr lvl="0">
              <a:lnSpc>
                <a:spcPct val="90000"/>
              </a:lnSpc>
              <a:defRPr sz="1800"/>
            </a:pPr>
          </a:p>
          <a:p>
            <a:pPr lvl="0">
              <a:lnSpc>
                <a:spcPct val="90000"/>
              </a:lnSpc>
              <a:defRPr sz="1800"/>
            </a:pPr>
            <a:r>
              <a:t>Those who are convinced I am wrong are welcome to accost me later.  Or you can visit my online tutorial on this topic, under development at  </a:t>
            </a:r>
            <a:r>
              <a:rPr>
                <a:solidFill>
                  <a:srgbClr val="0433FF"/>
                </a:solidFill>
                <a:latin typeface="Courier"/>
                <a:ea typeface="Courier"/>
                <a:cs typeface="Courier"/>
                <a:sym typeface="Courier"/>
                <a:hlinkClick r:id="rId3" invalidUrl="" action="" tgtFrame="" tooltip="" history="1" highlightClick="0" endSnd="0"/>
              </a:rPr>
              <a:t>http://jick.net/~jess/tut/N3L/</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9" name="Shape 119"/>
          <p:cNvSpPr/>
          <p:nvPr>
            <p:ph type="sldImg"/>
          </p:nvPr>
        </p:nvSpPr>
        <p:spPr>
          <a:prstGeom prst="rect">
            <a:avLst/>
          </a:prstGeom>
        </p:spPr>
        <p:txBody>
          <a:bodyPr/>
          <a:lstStyle/>
          <a:p>
            <a:pPr lvl="0"/>
          </a:p>
        </p:txBody>
      </p:sp>
      <p:sp>
        <p:nvSpPr>
          <p:cNvPr id="120" name="Shape 120"/>
          <p:cNvSpPr/>
          <p:nvPr>
            <p:ph type="body" sz="quarter" idx="1"/>
          </p:nvPr>
        </p:nvSpPr>
        <p:spPr>
          <a:prstGeom prst="rect">
            <a:avLst/>
          </a:prstGeom>
        </p:spPr>
        <p:txBody>
          <a:bodyPr/>
          <a:lstStyle/>
          <a:p>
            <a:pPr lvl="0">
              <a:lnSpc>
                <a:spcPct val="90000"/>
              </a:lnSpc>
              <a:defRPr sz="1800"/>
            </a:pPr>
            <a:r>
              <a:t>Richard Feynman’s lectures were famously clear, understandable and entertaining.  Rapt audiences understood every explanation and wondered why the subject was considered challenging… until they left the lecture hall.  Ten minutes later, all that comprehension had evaporated and they were left with only the </a:t>
            </a:r>
            <a:r>
              <a:rPr i="1"/>
              <a:t>memory of having understood</a:t>
            </a:r>
            <a:r>
              <a:t>.  (Which has value in itself!)</a:t>
            </a:r>
          </a:p>
          <a:p>
            <a:pPr lvl="0">
              <a:lnSpc>
                <a:spcPct val="90000"/>
              </a:lnSpc>
              <a:defRPr sz="1800"/>
            </a:pPr>
          </a:p>
          <a:p>
            <a:pPr lvl="0">
              <a:lnSpc>
                <a:spcPct val="90000"/>
              </a:lnSpc>
              <a:defRPr sz="1800"/>
            </a:pPr>
            <a:r>
              <a:t>PER has confirmed that having concepts explained to you, no matter how clearly, does not implant them into your long-term understanding.  For that you must take some initiative, work it out for yourself, or discuss it with others (“</a:t>
            </a:r>
            <a:r>
              <a:rPr i="1"/>
              <a:t>interactive engagement</a:t>
            </a:r>
            <a:r>
              <a:t>”).  </a:t>
            </a:r>
          </a:p>
          <a:p>
            <a:pPr lvl="0">
              <a:lnSpc>
                <a:spcPct val="90000"/>
              </a:lnSpc>
              <a:defRPr sz="1800"/>
            </a:pPr>
          </a:p>
          <a:p>
            <a:pPr lvl="0" algn="ctr">
              <a:lnSpc>
                <a:spcPct val="90000"/>
              </a:lnSpc>
              <a:defRPr sz="1800"/>
            </a:pPr>
            <a:r>
              <a:t>The analogy with athletic training is almost perfect:  “</a:t>
            </a:r>
            <a:r>
              <a:rPr b="1" i="1"/>
              <a:t>No pain, no gain!</a:t>
            </a:r>
            <a:r>
              <a:t>”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4" name="Shape 124"/>
          <p:cNvSpPr/>
          <p:nvPr>
            <p:ph type="sldImg"/>
          </p:nvPr>
        </p:nvSpPr>
        <p:spPr>
          <a:prstGeom prst="rect">
            <a:avLst/>
          </a:prstGeom>
        </p:spPr>
        <p:txBody>
          <a:bodyPr/>
          <a:lstStyle/>
          <a:p>
            <a:pPr lvl="0"/>
          </a:p>
        </p:txBody>
      </p:sp>
      <p:sp>
        <p:nvSpPr>
          <p:cNvPr id="125" name="Shape 125"/>
          <p:cNvSpPr/>
          <p:nvPr>
            <p:ph type="body" sz="quarter" idx="1"/>
          </p:nvPr>
        </p:nvSpPr>
        <p:spPr>
          <a:prstGeom prst="rect">
            <a:avLst/>
          </a:prstGeom>
        </p:spPr>
        <p:txBody>
          <a:bodyPr/>
          <a:lstStyle/>
          <a:p>
            <a:pPr lvl="0">
              <a:lnSpc>
                <a:spcPct val="90000"/>
              </a:lnSpc>
              <a:defRPr sz="1800"/>
            </a:pPr>
            <a:r>
              <a:t>Here’s what I think.  PER has not convinced me that Feynman’s (or Vogt’s) lectures served no educational purpose.  To their credit, most PER devotees seem to agree.  It is not that traditional lectures should be </a:t>
            </a:r>
            <a:r>
              <a:rPr i="1"/>
              <a:t>eliminated</a:t>
            </a:r>
            <a:r>
              <a:t> (what would happen to seminars and conferences?!) but that they should be </a:t>
            </a:r>
            <a:r>
              <a:rPr i="1"/>
              <a:t>supplemented</a:t>
            </a:r>
            <a:r>
              <a:t> by methods that </a:t>
            </a:r>
            <a:r>
              <a:rPr i="1"/>
              <a:t>help the students teach themselves</a:t>
            </a:r>
            <a:r>
              <a:t>.  </a:t>
            </a:r>
          </a:p>
          <a:p>
            <a:pPr lvl="0">
              <a:lnSpc>
                <a:spcPct val="90000"/>
              </a:lnSpc>
              <a:defRPr sz="1800"/>
            </a:pPr>
          </a:p>
          <a:p>
            <a:pPr lvl="0">
              <a:lnSpc>
                <a:spcPct val="90000"/>
              </a:lnSpc>
              <a:defRPr sz="1800"/>
            </a:pPr>
            <a:r>
              <a:t>However, as in all belief systems, some people go overboard and declare other views blasphemous.  I have been told that </a:t>
            </a:r>
            <a:r>
              <a:rPr i="1"/>
              <a:t>lecturing</a:t>
            </a:r>
            <a:r>
              <a:t> should be regarded as a form of </a:t>
            </a:r>
            <a:r>
              <a:rPr i="1"/>
              <a:t>abuse</a:t>
            </a:r>
            <a:r>
              <a:t>.  It is not.  It is one important tool on the educational  workbench.  Of course, not everyone can do it like Erich!  But we should try.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2" name="Shape 132"/>
          <p:cNvSpPr/>
          <p:nvPr>
            <p:ph type="sldImg"/>
          </p:nvPr>
        </p:nvSpPr>
        <p:spPr>
          <a:prstGeom prst="rect">
            <a:avLst/>
          </a:prstGeom>
        </p:spPr>
        <p:txBody>
          <a:bodyPr/>
          <a:lstStyle/>
          <a:p>
            <a:pPr lvl="0"/>
          </a:p>
        </p:txBody>
      </p:sp>
      <p:sp>
        <p:nvSpPr>
          <p:cNvPr id="133" name="Shape 133"/>
          <p:cNvSpPr/>
          <p:nvPr>
            <p:ph type="body" sz="quarter" idx="1"/>
          </p:nvPr>
        </p:nvSpPr>
        <p:spPr>
          <a:prstGeom prst="rect">
            <a:avLst/>
          </a:prstGeom>
        </p:spPr>
        <p:txBody>
          <a:bodyPr/>
          <a:lstStyle/>
          <a:p>
            <a:pPr lvl="0">
              <a:lnSpc>
                <a:spcPct val="90000"/>
              </a:lnSpc>
              <a:defRPr sz="1800"/>
            </a:pPr>
            <a:r>
              <a:t>Among the creations of the PER group at Boulder is the collection of Physics Education Technology simulations called “PhET”.  These range from simple mechanics demos to illustrations of the production of electromagnetic waves by moving charges, various topics in statistical mechanics and biology.  They have proven highly effective in encouraging students to “play and explore” — a very effective learning modality — by virtue of their very virtuality.  Unlike most video games, however, the physics is correct.  </a:t>
            </a:r>
          </a:p>
          <a:p>
            <a:pPr lvl="0">
              <a:lnSpc>
                <a:spcPct val="90000"/>
              </a:lnSpc>
              <a:defRPr sz="1800"/>
            </a:pPr>
          </a:p>
          <a:p>
            <a:pPr lvl="0">
              <a:lnSpc>
                <a:spcPct val="90000"/>
              </a:lnSpc>
              <a:defRPr sz="1800"/>
            </a:pPr>
            <a:r>
              <a:t>One downside is that the happy students don’t have to endure the frustration of deciphering the function of actual lab equipment — so they will just have to learn that later….</a:t>
            </a:r>
          </a:p>
          <a:p>
            <a:pPr lvl="0">
              <a:lnSpc>
                <a:spcPct val="90000"/>
              </a:lnSpc>
              <a:defRPr sz="1800"/>
            </a:pPr>
          </a:p>
          <a:p>
            <a:pPr lvl="0">
              <a:lnSpc>
                <a:spcPct val="90000"/>
              </a:lnSpc>
              <a:defRPr sz="1800"/>
            </a:pPr>
            <a:r>
              <a:t>Best of all, PhET is open source — free to use any way you want.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7" name="Shape 137"/>
          <p:cNvSpPr/>
          <p:nvPr>
            <p:ph type="sldImg"/>
          </p:nvPr>
        </p:nvSpPr>
        <p:spPr>
          <a:prstGeom prst="rect">
            <a:avLst/>
          </a:prstGeom>
        </p:spPr>
        <p:txBody>
          <a:bodyPr/>
          <a:lstStyle/>
          <a:p>
            <a:pPr lvl="0"/>
          </a:p>
        </p:txBody>
      </p:sp>
      <p:sp>
        <p:nvSpPr>
          <p:cNvPr id="138" name="Shape 138"/>
          <p:cNvSpPr/>
          <p:nvPr>
            <p:ph type="body" sz="quarter" idx="1"/>
          </p:nvPr>
        </p:nvSpPr>
        <p:spPr>
          <a:prstGeom prst="rect">
            <a:avLst/>
          </a:prstGeom>
        </p:spPr>
        <p:txBody>
          <a:bodyPr/>
          <a:lstStyle/>
          <a:p>
            <a:pPr lvl="0" algn="ctr">
              <a:lnSpc>
                <a:spcPct val="90000"/>
              </a:lnSpc>
              <a:defRPr sz="1800"/>
            </a:pPr>
            <a:r>
              <a:t>There is nothing original about this idea, </a:t>
            </a:r>
          </a:p>
          <a:p>
            <a:pPr lvl="0" algn="ctr">
              <a:lnSpc>
                <a:spcPct val="90000"/>
              </a:lnSpc>
              <a:defRPr sz="1800"/>
            </a:pPr>
            <a:r>
              <a:t>but the practical tools with which to implement it are imminent.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 name="Shape 40"/>
          <p:cNvSpPr/>
          <p:nvPr>
            <p:ph type="sldImg"/>
          </p:nvPr>
        </p:nvSpPr>
        <p:spPr>
          <a:prstGeom prst="rect">
            <a:avLst/>
          </a:prstGeom>
        </p:spPr>
        <p:txBody>
          <a:bodyPr/>
          <a:lstStyle/>
          <a:p>
            <a:pPr lvl="0"/>
          </a:p>
        </p:txBody>
      </p:sp>
      <p:sp>
        <p:nvSpPr>
          <p:cNvPr id="41" name="Shape 41"/>
          <p:cNvSpPr/>
          <p:nvPr>
            <p:ph type="body" sz="quarter" idx="1"/>
          </p:nvPr>
        </p:nvSpPr>
        <p:spPr>
          <a:prstGeom prst="rect">
            <a:avLst/>
          </a:prstGeom>
        </p:spPr>
        <p:txBody>
          <a:bodyPr/>
          <a:lstStyle/>
          <a:p>
            <a:pPr lvl="0">
              <a:lnSpc>
                <a:spcPct val="90000"/>
              </a:lnSpc>
              <a:defRPr sz="1800"/>
            </a:pPr>
            <a:r>
              <a:t>Okay, here’s what I hope to accomplish in the next 20 minutes.  First I’ll give an extremely truncated (per)version of Alan Poon’s talk describing Erich’s teaching.  </a:t>
            </a:r>
          </a:p>
          <a:p>
            <a:pPr lvl="0">
              <a:lnSpc>
                <a:spcPct val="90000"/>
              </a:lnSpc>
              <a:defRPr sz="1800"/>
            </a:pPr>
          </a:p>
          <a:p>
            <a:pPr lvl="0">
              <a:lnSpc>
                <a:spcPct val="90000"/>
              </a:lnSpc>
              <a:defRPr sz="1800"/>
            </a:pPr>
            <a:r>
              <a:t>Then I will give an even more distorted and inadequate summary of what PER has shown about what works and what doesn’t.  </a:t>
            </a:r>
          </a:p>
          <a:p>
            <a:pPr lvl="0">
              <a:lnSpc>
                <a:spcPct val="90000"/>
              </a:lnSpc>
              <a:defRPr sz="1800"/>
            </a:pPr>
          </a:p>
          <a:p>
            <a:pPr lvl="0">
              <a:lnSpc>
                <a:spcPct val="90000"/>
              </a:lnSpc>
              <a:defRPr sz="1800"/>
            </a:pPr>
            <a:r>
              <a:t>And finally I will try to squeeze in a suggestion for how we can eventually have the best of both worlds.  (Note: Carl Wieman agreed that this would be a great solution, but that it would be too expensive to implement.  Times change.)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3" name="Shape 143"/>
          <p:cNvSpPr/>
          <p:nvPr>
            <p:ph type="sldImg"/>
          </p:nvPr>
        </p:nvSpPr>
        <p:spPr>
          <a:prstGeom prst="rect">
            <a:avLst/>
          </a:prstGeom>
        </p:spPr>
        <p:txBody>
          <a:bodyPr/>
          <a:lstStyle/>
          <a:p>
            <a:pPr lvl="0"/>
          </a:p>
        </p:txBody>
      </p:sp>
      <p:sp>
        <p:nvSpPr>
          <p:cNvPr id="144" name="Shape 144"/>
          <p:cNvSpPr/>
          <p:nvPr>
            <p:ph type="body" sz="quarter" idx="1"/>
          </p:nvPr>
        </p:nvSpPr>
        <p:spPr>
          <a:prstGeom prst="rect">
            <a:avLst/>
          </a:prstGeom>
        </p:spPr>
        <p:txBody>
          <a:bodyPr/>
          <a:lstStyle/>
          <a:p>
            <a:pPr lvl="0" algn="ctr">
              <a:lnSpc>
                <a:spcPct val="90000"/>
              </a:lnSpc>
              <a:defRPr sz="1800"/>
            </a:pPr>
            <a:r>
              <a:t>It is generally agreed that a </a:t>
            </a:r>
            <a:r>
              <a:rPr b="1" i="1"/>
              <a:t>personal tutor</a:t>
            </a:r>
            <a:r>
              <a:t> who is an </a:t>
            </a:r>
            <a:r>
              <a:rPr i="1"/>
              <a:t>expert</a:t>
            </a:r>
            <a:r>
              <a:t> in the subject being learned is as good as it gets.  </a:t>
            </a:r>
          </a:p>
          <a:p>
            <a:pPr lvl="0" algn="ctr">
              <a:lnSpc>
                <a:spcPct val="90000"/>
              </a:lnSpc>
              <a:defRPr sz="1800"/>
            </a:pPr>
          </a:p>
          <a:p>
            <a:pPr lvl="0" algn="ctr">
              <a:lnSpc>
                <a:spcPct val="90000"/>
              </a:lnSpc>
              <a:defRPr sz="1800"/>
            </a:pPr>
            <a:r>
              <a:t>Can we provide </a:t>
            </a:r>
            <a:r>
              <a:rPr i="1"/>
              <a:t>every</a:t>
            </a:r>
            <a:r>
              <a:t> student with such a tutor?  </a:t>
            </a:r>
          </a:p>
          <a:p>
            <a:pPr lvl="0" algn="ctr">
              <a:lnSpc>
                <a:spcPct val="90000"/>
              </a:lnSpc>
              <a:defRPr sz="1800"/>
            </a:pPr>
          </a:p>
          <a:p>
            <a:pPr lvl="0" algn="ctr">
              <a:lnSpc>
                <a:spcPct val="90000"/>
              </a:lnSpc>
              <a:defRPr sz="1800"/>
            </a:pPr>
            <a:r>
              <a:t>YES!  Just </a:t>
            </a:r>
            <a:r>
              <a:rPr i="1"/>
              <a:t>not a human one</a:t>
            </a:r>
            <a:r>
              <a:t>.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8" name="Shape 148"/>
          <p:cNvSpPr/>
          <p:nvPr>
            <p:ph type="sldImg"/>
          </p:nvPr>
        </p:nvSpPr>
        <p:spPr>
          <a:prstGeom prst="rect">
            <a:avLst/>
          </a:prstGeom>
        </p:spPr>
        <p:txBody>
          <a:bodyPr/>
          <a:lstStyle/>
          <a:p>
            <a:pPr lvl="0"/>
          </a:p>
        </p:txBody>
      </p:sp>
      <p:sp>
        <p:nvSpPr>
          <p:cNvPr id="149" name="Shape 149"/>
          <p:cNvSpPr/>
          <p:nvPr>
            <p:ph type="body" sz="quarter" idx="1"/>
          </p:nvPr>
        </p:nvSpPr>
        <p:spPr>
          <a:prstGeom prst="rect">
            <a:avLst/>
          </a:prstGeom>
        </p:spPr>
        <p:txBody>
          <a:bodyPr/>
          <a:lstStyle/>
          <a:p>
            <a:pPr lvl="0">
              <a:lnSpc>
                <a:spcPct val="90000"/>
              </a:lnSpc>
              <a:defRPr sz="1800"/>
            </a:pPr>
            <a:r>
              <a:t>These excerpts from the UBC Library’s </a:t>
            </a:r>
            <a:r>
              <a:rPr i="1"/>
              <a:t>Legacy</a:t>
            </a:r>
            <a:r>
              <a:t> interview with Erich pretty much speak for themselves.  I have promised not to belabour the overused term “</a:t>
            </a:r>
            <a:r>
              <a:rPr b="1"/>
              <a:t>inspiration</a:t>
            </a:r>
            <a:r>
              <a:t>”, but I can still point out that the </a:t>
            </a:r>
            <a:r>
              <a:rPr b="1" i="1"/>
              <a:t>engagement</a:t>
            </a:r>
            <a:r>
              <a:t> we so desire from our students must </a:t>
            </a:r>
            <a:r>
              <a:rPr i="1"/>
              <a:t>begin</a:t>
            </a:r>
            <a:r>
              <a:t> with the </a:t>
            </a:r>
            <a:r>
              <a:rPr i="1"/>
              <a:t>instructor</a:t>
            </a:r>
            <a:r>
              <a:t>, and it must be </a:t>
            </a:r>
            <a:r>
              <a:rPr i="1"/>
              <a:t>genuine</a:t>
            </a:r>
            <a:r>
              <a:t>.  Erich’s was.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3" name="Shape 153"/>
          <p:cNvSpPr/>
          <p:nvPr>
            <p:ph type="sldImg"/>
          </p:nvPr>
        </p:nvSpPr>
        <p:spPr>
          <a:prstGeom prst="rect">
            <a:avLst/>
          </a:prstGeom>
        </p:spPr>
        <p:txBody>
          <a:bodyPr/>
          <a:lstStyle/>
          <a:p>
            <a:pPr lvl="0"/>
          </a:p>
        </p:txBody>
      </p:sp>
      <p:sp>
        <p:nvSpPr>
          <p:cNvPr id="154" name="Shape 154"/>
          <p:cNvSpPr/>
          <p:nvPr>
            <p:ph type="body" sz="quarter" idx="1"/>
          </p:nvPr>
        </p:nvSpPr>
        <p:spPr>
          <a:prstGeom prst="rect">
            <a:avLst/>
          </a:prstGeom>
        </p:spPr>
        <p:txBody>
          <a:bodyPr/>
          <a:lstStyle>
            <a:lvl1pPr algn="ctr">
              <a:defRPr sz="1800"/>
            </a:lvl1pPr>
          </a:lstStyle>
          <a:p>
            <a:pPr lvl="0"/>
            <a:r>
              <a:t>All these links are active.  If you grab a copy of this talk you can click on them.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 name="Shape 45"/>
          <p:cNvSpPr/>
          <p:nvPr>
            <p:ph type="sldImg"/>
          </p:nvPr>
        </p:nvSpPr>
        <p:spPr>
          <a:prstGeom prst="rect">
            <a:avLst/>
          </a:prstGeom>
        </p:spPr>
        <p:txBody>
          <a:bodyPr/>
          <a:lstStyle/>
          <a:p>
            <a:pPr lvl="0"/>
          </a:p>
        </p:txBody>
      </p:sp>
      <p:sp>
        <p:nvSpPr>
          <p:cNvPr id="46" name="Shape 46"/>
          <p:cNvSpPr/>
          <p:nvPr>
            <p:ph type="body" sz="quarter" idx="1"/>
          </p:nvPr>
        </p:nvSpPr>
        <p:spPr>
          <a:prstGeom prst="rect">
            <a:avLst/>
          </a:prstGeom>
        </p:spPr>
        <p:txBody>
          <a:bodyPr/>
          <a:lstStyle>
            <a:lvl1pPr>
              <a:lnSpc>
                <a:spcPct val="90000"/>
              </a:lnSpc>
              <a:defRPr sz="1800"/>
            </a:lvl1pPr>
          </a:lstStyle>
          <a:p>
            <a:pPr lvl="0"/>
            <a:r>
              <a:t>I taught First Year Honours Physics with Erich at UBC in the 1990s, sometimes as a team and sometimes “handing off” at Christmas.  After that I occasionally filled in for him until he quit teaching at age 80.  I think we understood each other pretty well, so I feel qualified to speak for him about teaching.  This is unnecessary, of course, inasmuch as you can hear his own words from the interview on the UBC Library “Legacy” site.  Nevertheless I think there are a few more things he would want to say….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 name="Shape 51"/>
          <p:cNvSpPr/>
          <p:nvPr>
            <p:ph type="sldImg"/>
          </p:nvPr>
        </p:nvSpPr>
        <p:spPr>
          <a:prstGeom prst="rect">
            <a:avLst/>
          </a:prstGeom>
        </p:spPr>
        <p:txBody>
          <a:bodyPr/>
          <a:lstStyle/>
          <a:p>
            <a:pPr lvl="0"/>
          </a:p>
        </p:txBody>
      </p:sp>
      <p:sp>
        <p:nvSpPr>
          <p:cNvPr id="52" name="Shape 52"/>
          <p:cNvSpPr/>
          <p:nvPr>
            <p:ph type="body" sz="quarter" idx="1"/>
          </p:nvPr>
        </p:nvSpPr>
        <p:spPr>
          <a:prstGeom prst="rect">
            <a:avLst/>
          </a:prstGeom>
        </p:spPr>
        <p:txBody>
          <a:bodyPr/>
          <a:lstStyle>
            <a:lvl1pPr>
              <a:lnSpc>
                <a:spcPct val="90000"/>
              </a:lnSpc>
              <a:defRPr sz="1800"/>
            </a:lvl1pPr>
          </a:lstStyle>
          <a:p>
            <a:pPr lvl="0"/>
            <a:r>
              <a:t>Everyone has seen this picture or one like it.  At UBC the teaching evaluation questions are scored on a 4- or 5-point scale from 1 = bad to 4 or 5 = good; I’ve converted to a percentage scale where the minimum is zero and the maximum is 100, just to make a more familiar vertical axis.  This shows that students tended to consider Erich a “first class” instructor.  But of course there are other criteria that bear examining….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 name="Shape 58"/>
          <p:cNvSpPr/>
          <p:nvPr>
            <p:ph type="sldImg"/>
          </p:nvPr>
        </p:nvSpPr>
        <p:spPr>
          <a:prstGeom prst="rect">
            <a:avLst/>
          </a:prstGeom>
        </p:spPr>
        <p:txBody>
          <a:bodyPr/>
          <a:lstStyle/>
          <a:p>
            <a:pPr lvl="0"/>
          </a:p>
        </p:txBody>
      </p:sp>
      <p:sp>
        <p:nvSpPr>
          <p:cNvPr id="59" name="Shape 59"/>
          <p:cNvSpPr/>
          <p:nvPr>
            <p:ph type="body" sz="quarter" idx="1"/>
          </p:nvPr>
        </p:nvSpPr>
        <p:spPr>
          <a:prstGeom prst="rect">
            <a:avLst/>
          </a:prstGeom>
        </p:spPr>
        <p:txBody>
          <a:bodyPr/>
          <a:lstStyle/>
          <a:p>
            <a:pPr lvl="0">
              <a:lnSpc>
                <a:spcPct val="90000"/>
              </a:lnSpc>
              <a:defRPr sz="1800"/>
            </a:pPr>
            <a:r>
              <a:t>The black squares on this plot are still the “overall effectiveness” points.  Added here are the students’ evaluations of how </a:t>
            </a:r>
            <a:r>
              <a:rPr b="1" i="1"/>
              <a:t>stimulating</a:t>
            </a:r>
            <a:r>
              <a:t> (</a:t>
            </a:r>
            <a:r>
              <a:rPr>
                <a:solidFill>
                  <a:srgbClr val="BA2700"/>
                </a:solidFill>
              </a:rPr>
              <a:t>red circles</a:t>
            </a:r>
            <a:r>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 name="Shape 66"/>
          <p:cNvSpPr/>
          <p:nvPr>
            <p:ph type="sldImg"/>
          </p:nvPr>
        </p:nvSpPr>
        <p:spPr>
          <a:prstGeom prst="rect">
            <a:avLst/>
          </a:prstGeom>
        </p:spPr>
        <p:txBody>
          <a:bodyPr/>
          <a:lstStyle/>
          <a:p>
            <a:pPr lvl="0"/>
          </a:p>
        </p:txBody>
      </p:sp>
      <p:sp>
        <p:nvSpPr>
          <p:cNvPr id="67" name="Shape 67"/>
          <p:cNvSpPr/>
          <p:nvPr>
            <p:ph type="body" sz="quarter" idx="1"/>
          </p:nvPr>
        </p:nvSpPr>
        <p:spPr>
          <a:prstGeom prst="rect">
            <a:avLst/>
          </a:prstGeom>
        </p:spPr>
        <p:txBody>
          <a:bodyPr/>
          <a:lstStyle/>
          <a:p>
            <a:pPr lvl="0">
              <a:lnSpc>
                <a:spcPct val="90000"/>
              </a:lnSpc>
              <a:defRPr sz="1800"/>
            </a:pPr>
            <a:r>
              <a:t>…and </a:t>
            </a:r>
            <a:r>
              <a:rPr b="1" i="1"/>
              <a:t>clear</a:t>
            </a:r>
            <a:r>
              <a:t> (</a:t>
            </a:r>
            <a:r>
              <a:rPr>
                <a:solidFill>
                  <a:srgbClr val="0433FF"/>
                </a:solidFill>
              </a:rPr>
              <a:t>blue triangles</a:t>
            </a:r>
            <a:r>
              <a:t>) his presentations were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 name="Shape 75"/>
          <p:cNvSpPr/>
          <p:nvPr>
            <p:ph type="sldImg"/>
          </p:nvPr>
        </p:nvSpPr>
        <p:spPr>
          <a:prstGeom prst="rect">
            <a:avLst/>
          </a:prstGeom>
        </p:spPr>
        <p:txBody>
          <a:bodyPr/>
          <a:lstStyle/>
          <a:p>
            <a:pPr lvl="0"/>
          </a:p>
        </p:txBody>
      </p:sp>
      <p:sp>
        <p:nvSpPr>
          <p:cNvPr id="76" name="Shape 76"/>
          <p:cNvSpPr/>
          <p:nvPr>
            <p:ph type="body" sz="quarter" idx="1"/>
          </p:nvPr>
        </p:nvSpPr>
        <p:spPr>
          <a:prstGeom prst="rect">
            <a:avLst/>
          </a:prstGeom>
        </p:spPr>
        <p:txBody>
          <a:bodyPr/>
          <a:lstStyle/>
          <a:p>
            <a:pPr lvl="0">
              <a:lnSpc>
                <a:spcPct val="90000"/>
              </a:lnSpc>
              <a:defRPr sz="1800"/>
            </a:pPr>
            <a:r>
              <a:t>…and his </a:t>
            </a:r>
            <a:r>
              <a:rPr b="1" i="1"/>
              <a:t>receptiveness to questions</a:t>
            </a:r>
            <a:r>
              <a:t> (</a:t>
            </a:r>
            <a:r>
              <a:rPr>
                <a:solidFill>
                  <a:srgbClr val="00C800"/>
                </a:solidFill>
              </a:rPr>
              <a:t>green nablas</a:t>
            </a:r>
            <a:r>
              <a:t>).   Not surprisingly, his highest scores were on the latter.  Although other instructors have received more glowing evaluations occasionally, few if any have had such a consistent record of impressing their students.  </a:t>
            </a:r>
          </a:p>
          <a:p>
            <a:pPr lvl="0">
              <a:lnSpc>
                <a:spcPct val="90000"/>
              </a:lnSpc>
              <a:defRPr sz="1800"/>
            </a:pPr>
          </a:p>
          <a:p>
            <a:pPr lvl="0">
              <a:lnSpc>
                <a:spcPct val="90000"/>
              </a:lnSpc>
              <a:defRPr sz="1800"/>
            </a:pPr>
            <a:r>
              <a:rPr>
                <a:solidFill>
                  <a:srgbClr val="981A05"/>
                </a:solidFill>
              </a:rPr>
              <a:t>What would be much more informative, of course, would be statistics on how Erich’s former students did in their later courses and subsequent careers, compared with those taught by others.  Unfortunately, except for anecdotes, this data is unavailable — partly fore lack of examples of UBC students </a:t>
            </a:r>
            <a:r>
              <a:rPr b="1" i="1">
                <a:solidFill>
                  <a:srgbClr val="981A05"/>
                </a:solidFill>
              </a:rPr>
              <a:t>not</a:t>
            </a:r>
            <a:r>
              <a:rPr>
                <a:solidFill>
                  <a:srgbClr val="981A05"/>
                </a:solidFill>
              </a:rPr>
              <a:t> taught first year Honours Physics by Erich!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0" name="Shape 80"/>
          <p:cNvSpPr/>
          <p:nvPr>
            <p:ph type="sldImg"/>
          </p:nvPr>
        </p:nvSpPr>
        <p:spPr>
          <a:prstGeom prst="rect">
            <a:avLst/>
          </a:prstGeom>
        </p:spPr>
        <p:txBody>
          <a:bodyPr/>
          <a:lstStyle/>
          <a:p>
            <a:pPr lvl="0"/>
          </a:p>
        </p:txBody>
      </p:sp>
      <p:sp>
        <p:nvSpPr>
          <p:cNvPr id="81" name="Shape 81"/>
          <p:cNvSpPr/>
          <p:nvPr>
            <p:ph type="body" sz="quarter" idx="1"/>
          </p:nvPr>
        </p:nvSpPr>
        <p:spPr>
          <a:prstGeom prst="rect">
            <a:avLst/>
          </a:prstGeom>
        </p:spPr>
        <p:txBody>
          <a:bodyPr/>
          <a:lstStyle/>
          <a:p>
            <a:pPr lvl="0">
              <a:lnSpc>
                <a:spcPct val="90000"/>
              </a:lnSpc>
              <a:defRPr sz="1800"/>
            </a:pPr>
            <a:r>
              <a:t>Those of us who knew Erich as Director of TRIUMF are well aware of some of his attributes that transferred well to teaching.  </a:t>
            </a:r>
          </a:p>
          <a:p>
            <a:pPr lvl="0">
              <a:lnSpc>
                <a:spcPct val="90000"/>
              </a:lnSpc>
              <a:defRPr sz="1800"/>
            </a:pPr>
          </a:p>
          <a:p>
            <a:pPr lvl="0">
              <a:lnSpc>
                <a:spcPct val="90000"/>
              </a:lnSpc>
              <a:defRPr sz="1800"/>
            </a:pPr>
            <a:r>
              <a:t>First was his speaking voice, which was frequently heard from afar announcing the start of a seminar.  I promise you that no student ever begged Erich to “speak up”.  </a:t>
            </a:r>
          </a:p>
          <a:p>
            <a:pPr lvl="0">
              <a:lnSpc>
                <a:spcPct val="90000"/>
              </a:lnSpc>
              <a:defRPr sz="1800"/>
            </a:pPr>
          </a:p>
          <a:p>
            <a:pPr lvl="0">
              <a:lnSpc>
                <a:spcPct val="90000"/>
              </a:lnSpc>
              <a:defRPr sz="1800"/>
            </a:pPr>
            <a:r>
              <a:t>Second was his </a:t>
            </a:r>
            <a:r>
              <a:rPr b="1"/>
              <a:t>memory of people</a:t>
            </a:r>
            <a:r>
              <a:t>.  He not only knew the name of every person at TRIUMF, he knew their birthday and how to wish them a happy one in their native language.  His pleasure at wishing us all “</a:t>
            </a:r>
            <a:r>
              <a:rPr i="1">
                <a:solidFill>
                  <a:srgbClr val="477110"/>
                </a:solidFill>
              </a:rPr>
              <a:t>Gung hay fat choy!</a:t>
            </a:r>
            <a:r>
              <a:t>” was unmistakeable.  </a:t>
            </a:r>
          </a:p>
          <a:p>
            <a:pPr lvl="0">
              <a:lnSpc>
                <a:spcPct val="90000"/>
              </a:lnSpc>
              <a:defRPr sz="1800"/>
            </a:pPr>
          </a:p>
          <a:p>
            <a:pPr lvl="0">
              <a:lnSpc>
                <a:spcPct val="90000"/>
              </a:lnSpc>
              <a:defRPr sz="1800"/>
            </a:pPr>
            <a:r>
              <a:t>Third was his </a:t>
            </a:r>
            <a:r>
              <a:rPr b="1"/>
              <a:t>indefatigability</a:t>
            </a:r>
            <a:r>
              <a:t>.  There is a joke that circulated during the KAON era:  Erich met with the Minister in Ottawa, who said, “Let me make this perfectly clear: we will fund KAON when Hell freezes over!”  So Erich came home, gathered the troops, and announced, “</a:t>
            </a:r>
            <a:r>
              <a:rPr>
                <a:solidFill>
                  <a:srgbClr val="861001"/>
                </a:solidFill>
              </a:rPr>
              <a:t>I have good news and bad news.  The good news is that we now have a firm go-ahead commitment from Ottawa.  The bad news is that we have a lot of cryogenic work to do.</a:t>
            </a:r>
            <a:r>
              <a:t>”  Although in the end it was not enough </a:t>
            </a:r>
            <a:r>
              <a:rPr i="1"/>
              <a:t>that</a:t>
            </a:r>
            <a:r>
              <a:t> time, Erich got things done by never giving up, and he inspired his students and colleagues alike to have the same attitude.  </a:t>
            </a:r>
          </a:p>
          <a:p>
            <a:pPr lvl="0">
              <a:lnSpc>
                <a:spcPct val="90000"/>
              </a:lnSpc>
              <a:defRPr sz="1800"/>
            </a:pPr>
          </a:p>
          <a:p>
            <a:pPr lvl="0">
              <a:lnSpc>
                <a:spcPct val="90000"/>
              </a:lnSpc>
              <a:defRPr sz="1800"/>
            </a:pPr>
            <a:r>
              <a:t>Finally, what was probably just another facet of the same gem:  Anyone who ever went into Erich’s office with a daunting problem always emerged wondering why they thought there </a:t>
            </a:r>
            <a:r>
              <a:rPr i="1"/>
              <a:t>was</a:t>
            </a:r>
            <a:r>
              <a:t> a problem.  He was the most effective </a:t>
            </a:r>
            <a:r>
              <a:rPr i="1"/>
              <a:t>Pollyanna</a:t>
            </a:r>
            <a:r>
              <a:t> I have ever known.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4" name="Shape 84"/>
          <p:cNvSpPr/>
          <p:nvPr>
            <p:ph type="sldImg"/>
          </p:nvPr>
        </p:nvSpPr>
        <p:spPr>
          <a:prstGeom prst="rect">
            <a:avLst/>
          </a:prstGeom>
        </p:spPr>
        <p:txBody>
          <a:bodyPr/>
          <a:lstStyle/>
          <a:p>
            <a:pPr lvl="0"/>
          </a:p>
        </p:txBody>
      </p:sp>
      <p:sp>
        <p:nvSpPr>
          <p:cNvPr id="85" name="Shape 85"/>
          <p:cNvSpPr/>
          <p:nvPr>
            <p:ph type="body" sz="quarter" idx="1"/>
          </p:nvPr>
        </p:nvSpPr>
        <p:spPr>
          <a:prstGeom prst="rect">
            <a:avLst/>
          </a:prstGeom>
        </p:spPr>
        <p:txBody>
          <a:bodyPr/>
          <a:lstStyle/>
          <a:p>
            <a:pPr lvl="0">
              <a:lnSpc>
                <a:spcPct val="90000"/>
              </a:lnSpc>
              <a:defRPr sz="1800"/>
            </a:pPr>
            <a:r>
              <a:t>The following excerpts from the UBC Library’s </a:t>
            </a:r>
            <a:r>
              <a:rPr i="1"/>
              <a:t>Legacy</a:t>
            </a:r>
            <a:r>
              <a:t> interview with Erich pretty much speak for themselves.  I have promised not to belabour the overused term “</a:t>
            </a:r>
            <a:r>
              <a:rPr b="1"/>
              <a:t>inspiration</a:t>
            </a:r>
            <a:r>
              <a:t>”, but I can still point out that the </a:t>
            </a:r>
            <a:r>
              <a:rPr b="1" i="1"/>
              <a:t>engagement</a:t>
            </a:r>
            <a:r>
              <a:t> we so desire from our students must </a:t>
            </a:r>
            <a:r>
              <a:rPr i="1"/>
              <a:t>begin</a:t>
            </a:r>
            <a:r>
              <a:t> with the </a:t>
            </a:r>
            <a:r>
              <a:rPr i="1"/>
              <a:t>instructor</a:t>
            </a:r>
            <a:r>
              <a:t>, and it must be </a:t>
            </a:r>
            <a:r>
              <a:rPr i="1"/>
              <a:t>genuine</a:t>
            </a:r>
            <a:r>
              <a:t>.  Erich’s was.  </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5" name="Shape 5"/>
          <p:cNvSpPr/>
          <p:nvPr>
            <p:ph type="title"/>
          </p:nvPr>
        </p:nvSpPr>
        <p:spPr>
          <a:xfrm>
            <a:off x="1270000" y="1638300"/>
            <a:ext cx="10464800" cy="3302000"/>
          </a:xfrm>
          <a:prstGeom prst="rect">
            <a:avLst/>
          </a:prstGeom>
        </p:spPr>
        <p:txBody>
          <a:bodyPr anchor="b"/>
          <a:lstStyle/>
          <a:p>
            <a:pPr lvl="0">
              <a:defRPr sz="1800"/>
            </a:pPr>
            <a:r>
              <a:rPr sz="8000"/>
              <a:t>Title Text</a:t>
            </a:r>
          </a:p>
        </p:txBody>
      </p:sp>
      <p:sp>
        <p:nvSpPr>
          <p:cNvPr id="6" name="Shape 6"/>
          <p:cNvSpPr/>
          <p:nvPr>
            <p:ph type="body"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8" name="Shape 8"/>
          <p:cNvSpPr/>
          <p:nvPr>
            <p:ph type="title"/>
          </p:nvPr>
        </p:nvSpPr>
        <p:spPr>
          <a:xfrm>
            <a:off x="1270000" y="6718300"/>
            <a:ext cx="10464800" cy="1422400"/>
          </a:xfrm>
          <a:prstGeom prst="rect">
            <a:avLst/>
          </a:prstGeom>
        </p:spPr>
        <p:txBody>
          <a:bodyPr anchor="b"/>
          <a:lstStyle/>
          <a:p>
            <a:pPr lvl="0">
              <a:defRPr sz="1800"/>
            </a:pPr>
            <a:r>
              <a:rPr sz="8000"/>
              <a:t>Title Text</a:t>
            </a:r>
          </a:p>
        </p:txBody>
      </p:sp>
      <p:sp>
        <p:nvSpPr>
          <p:cNvPr id="9" name="Shape 9"/>
          <p:cNvSpPr/>
          <p:nvPr>
            <p:ph type="body"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11" name="Shape 11"/>
          <p:cNvSpPr/>
          <p:nvPr>
            <p:ph type="title"/>
          </p:nvPr>
        </p:nvSpPr>
        <p:spPr>
          <a:xfrm>
            <a:off x="1270000" y="3225800"/>
            <a:ext cx="10464800" cy="3302000"/>
          </a:xfrm>
          <a:prstGeom prst="rect">
            <a:avLst/>
          </a:prstGeom>
        </p:spPr>
        <p:txBody>
          <a:bodyPr/>
          <a:lstStyle/>
          <a:p>
            <a:pPr lvl="0">
              <a:defRPr sz="1800"/>
            </a:pPr>
            <a:r>
              <a:rPr sz="8000"/>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13" name="Shape 13"/>
          <p:cNvSpPr/>
          <p:nvPr>
            <p:ph type="title"/>
          </p:nvPr>
        </p:nvSpPr>
        <p:spPr>
          <a:xfrm>
            <a:off x="952500" y="635000"/>
            <a:ext cx="5334000" cy="3987800"/>
          </a:xfrm>
          <a:prstGeom prst="rect">
            <a:avLst/>
          </a:prstGeom>
        </p:spPr>
        <p:txBody>
          <a:bodyPr anchor="b"/>
          <a:lstStyle>
            <a:lvl1pPr>
              <a:defRPr sz="6000"/>
            </a:lvl1pPr>
          </a:lstStyle>
          <a:p>
            <a:pPr lvl="0">
              <a:defRPr sz="1800"/>
            </a:pPr>
            <a:r>
              <a:rPr sz="6000"/>
              <a:t>Title Text</a:t>
            </a:r>
          </a:p>
        </p:txBody>
      </p:sp>
      <p:sp>
        <p:nvSpPr>
          <p:cNvPr id="14" name="Shape 14"/>
          <p:cNvSpPr/>
          <p:nvPr>
            <p:ph type="body"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pPr>
            <a:r>
              <a:rPr sz="8000"/>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pPr>
            <a:r>
              <a:rPr sz="8000"/>
              <a:t>Title Text</a:t>
            </a:r>
          </a:p>
        </p:txBody>
      </p:sp>
      <p:sp>
        <p:nvSpPr>
          <p:cNvPr id="19" name="Shape 19"/>
          <p:cNvSpPr/>
          <p:nvPr>
            <p:ph type="body" idx="1"/>
          </p:nvPr>
        </p:nvSpPr>
        <p:spPr>
          <a:prstGeom prst="rect">
            <a:avLst/>
          </a:prstGeom>
        </p:spPr>
        <p:txBody>
          <a:bodyPr/>
          <a:lstStyle/>
          <a:p>
            <a:pPr lvl="0">
              <a:defRPr sz="1800"/>
            </a:pPr>
            <a:r>
              <a:rPr sz="3600"/>
              <a:t>Body Level One</a:t>
            </a:r>
            <a:endParaRPr sz="3600"/>
          </a:p>
          <a:p>
            <a:pPr lvl="1">
              <a:defRPr sz="1800"/>
            </a:pPr>
            <a:r>
              <a:rPr sz="3600"/>
              <a:t>Body Level Two</a:t>
            </a:r>
            <a:endParaRPr sz="3600"/>
          </a:p>
          <a:p>
            <a:pPr lvl="2">
              <a:defRPr sz="1800"/>
            </a:pPr>
            <a:r>
              <a:rPr sz="3600"/>
              <a:t>Body Level Three</a:t>
            </a:r>
            <a:endParaRPr sz="3600"/>
          </a:p>
          <a:p>
            <a:pPr lvl="3">
              <a:defRPr sz="1800"/>
            </a:pPr>
            <a:r>
              <a:rPr sz="3600"/>
              <a:t>Body Level Four</a:t>
            </a:r>
            <a:endParaRPr sz="3600"/>
          </a:p>
          <a:p>
            <a:pPr lvl="4">
              <a:defRPr sz="1800"/>
            </a:pPr>
            <a:r>
              <a:rPr sz="3600"/>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pPr>
            <a:r>
              <a:rPr sz="8000"/>
              <a:t>Title Text</a:t>
            </a:r>
          </a:p>
        </p:txBody>
      </p:sp>
      <p:sp>
        <p:nvSpPr>
          <p:cNvPr id="22" name="Shape 22"/>
          <p:cNvSpPr/>
          <p:nvPr>
            <p:ph type="body"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lvl="0">
              <a:defRPr sz="1800"/>
            </a:pPr>
            <a:r>
              <a:rPr sz="2800"/>
              <a:t>Body Level One</a:t>
            </a:r>
            <a:endParaRPr sz="2800"/>
          </a:p>
          <a:p>
            <a:pPr lvl="1">
              <a:defRPr sz="1800"/>
            </a:pPr>
            <a:r>
              <a:rPr sz="2800"/>
              <a:t>Body Level Two</a:t>
            </a:r>
            <a:endParaRPr sz="2800"/>
          </a:p>
          <a:p>
            <a:pPr lvl="2">
              <a:defRPr sz="1800"/>
            </a:pPr>
            <a:r>
              <a:rPr sz="2800"/>
              <a:t>Body Level Three</a:t>
            </a:r>
            <a:endParaRPr sz="2800"/>
          </a:p>
          <a:p>
            <a:pPr lvl="3">
              <a:defRPr sz="1800"/>
            </a:pPr>
            <a:r>
              <a:rPr sz="2800"/>
              <a:t>Body Level Four</a:t>
            </a:r>
            <a:endParaRPr sz="2800"/>
          </a:p>
          <a:p>
            <a:pPr lvl="4">
              <a:defRPr sz="1800"/>
            </a:pPr>
            <a:r>
              <a:rPr sz="2800"/>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4" name="Shape 24"/>
          <p:cNvSpPr/>
          <p:nvPr>
            <p:ph type="body" idx="1"/>
          </p:nvPr>
        </p:nvSpPr>
        <p:spPr>
          <a:xfrm>
            <a:off x="952500" y="1270000"/>
            <a:ext cx="11099800" cy="7213600"/>
          </a:xfrm>
          <a:prstGeom prst="rect">
            <a:avLst/>
          </a:prstGeom>
        </p:spPr>
        <p:txBody>
          <a:bodyPr/>
          <a:lstStyle/>
          <a:p>
            <a:pPr lvl="0">
              <a:defRPr sz="1800"/>
            </a:pPr>
            <a:r>
              <a:rPr sz="3600"/>
              <a:t>Body Level One</a:t>
            </a:r>
            <a:endParaRPr sz="3600"/>
          </a:p>
          <a:p>
            <a:pPr lvl="1">
              <a:defRPr sz="1800"/>
            </a:pPr>
            <a:r>
              <a:rPr sz="3600"/>
              <a:t>Body Level Two</a:t>
            </a:r>
            <a:endParaRPr sz="3600"/>
          </a:p>
          <a:p>
            <a:pPr lvl="2">
              <a:defRPr sz="1800"/>
            </a:pPr>
            <a:r>
              <a:rPr sz="3600"/>
              <a:t>Body Level Three</a:t>
            </a:r>
            <a:endParaRPr sz="3600"/>
          </a:p>
          <a:p>
            <a:pPr lvl="3">
              <a:defRPr sz="1800"/>
            </a:pPr>
            <a:r>
              <a:rPr sz="3600"/>
              <a:t>Body Level Four</a:t>
            </a:r>
            <a:endParaRPr sz="3600"/>
          </a:p>
          <a:p>
            <a:pPr lvl="4">
              <a:defRPr sz="1800"/>
            </a:pPr>
            <a:r>
              <a:rPr sz="3600"/>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pPr>
            <a:r>
              <a:rPr sz="8000"/>
              <a:t>Title Text</a:t>
            </a:r>
          </a:p>
        </p:txBody>
      </p:sp>
      <p:sp>
        <p:nvSpPr>
          <p:cNvPr id="3" name="Shape 3"/>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pPr>
            <a:r>
              <a:rPr sz="3600"/>
              <a:t>Body Level One</a:t>
            </a:r>
            <a:endParaRPr sz="3600"/>
          </a:p>
          <a:p>
            <a:pPr lvl="1">
              <a:defRPr sz="1800"/>
            </a:pPr>
            <a:r>
              <a:rPr sz="3600"/>
              <a:t>Body Level Two</a:t>
            </a:r>
            <a:endParaRPr sz="3600"/>
          </a:p>
          <a:p>
            <a:pPr lvl="2">
              <a:defRPr sz="1800"/>
            </a:pPr>
            <a:r>
              <a:rPr sz="3600"/>
              <a:t>Body Level Three</a:t>
            </a:r>
            <a:endParaRPr sz="3600"/>
          </a:p>
          <a:p>
            <a:pPr lvl="3">
              <a:defRPr sz="1800"/>
            </a:pPr>
            <a:r>
              <a:rPr sz="3600"/>
              <a:t>Body Level Four</a:t>
            </a:r>
            <a:endParaRPr sz="3600"/>
          </a:p>
          <a:p>
            <a:pPr lvl="4">
              <a:defRPr sz="1800"/>
            </a:pPr>
            <a:r>
              <a:rPr sz="3600"/>
              <a:t>Body Level Five</a:t>
            </a:r>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spd="med" advClick="1"/>
  <p:txStyles>
    <p:titleStyle>
      <a:lvl1pPr algn="ctr" defTabSz="584200">
        <a:defRPr sz="8000">
          <a:latin typeface="+mn-lt"/>
          <a:ea typeface="+mn-ea"/>
          <a:cs typeface="+mn-cs"/>
          <a:sym typeface="Helvetica Light"/>
        </a:defRPr>
      </a:lvl1pPr>
      <a:lvl2pPr indent="228600" algn="ctr" defTabSz="584200">
        <a:defRPr sz="8000">
          <a:latin typeface="+mn-lt"/>
          <a:ea typeface="+mn-ea"/>
          <a:cs typeface="+mn-cs"/>
          <a:sym typeface="Helvetica Light"/>
        </a:defRPr>
      </a:lvl2pPr>
      <a:lvl3pPr indent="457200" algn="ctr" defTabSz="584200">
        <a:defRPr sz="8000">
          <a:latin typeface="+mn-lt"/>
          <a:ea typeface="+mn-ea"/>
          <a:cs typeface="+mn-cs"/>
          <a:sym typeface="Helvetica Light"/>
        </a:defRPr>
      </a:lvl3pPr>
      <a:lvl4pPr indent="685800" algn="ctr" defTabSz="584200">
        <a:defRPr sz="8000">
          <a:latin typeface="+mn-lt"/>
          <a:ea typeface="+mn-ea"/>
          <a:cs typeface="+mn-cs"/>
          <a:sym typeface="Helvetica Light"/>
        </a:defRPr>
      </a:lvl4pPr>
      <a:lvl5pPr indent="914400" algn="ctr" defTabSz="584200">
        <a:defRPr sz="8000">
          <a:latin typeface="+mn-lt"/>
          <a:ea typeface="+mn-ea"/>
          <a:cs typeface="+mn-cs"/>
          <a:sym typeface="Helvetica Light"/>
        </a:defRPr>
      </a:lvl5pPr>
      <a:lvl6pPr indent="1143000" algn="ctr" defTabSz="584200">
        <a:defRPr sz="8000">
          <a:latin typeface="+mn-lt"/>
          <a:ea typeface="+mn-ea"/>
          <a:cs typeface="+mn-cs"/>
          <a:sym typeface="Helvetica Light"/>
        </a:defRPr>
      </a:lvl6pPr>
      <a:lvl7pPr indent="1371600" algn="ctr" defTabSz="584200">
        <a:defRPr sz="8000">
          <a:latin typeface="+mn-lt"/>
          <a:ea typeface="+mn-ea"/>
          <a:cs typeface="+mn-cs"/>
          <a:sym typeface="Helvetica Light"/>
        </a:defRPr>
      </a:lvl7pPr>
      <a:lvl8pPr indent="1600200" algn="ctr" defTabSz="584200">
        <a:defRPr sz="8000">
          <a:latin typeface="+mn-lt"/>
          <a:ea typeface="+mn-ea"/>
          <a:cs typeface="+mn-cs"/>
          <a:sym typeface="Helvetica Light"/>
        </a:defRPr>
      </a:lvl8pPr>
      <a:lvl9pPr indent="1828800" algn="ctr" defTabSz="584200">
        <a:defRPr sz="8000">
          <a:latin typeface="+mn-lt"/>
          <a:ea typeface="+mn-ea"/>
          <a:cs typeface="+mn-cs"/>
          <a:sym typeface="Helvetica Light"/>
        </a:defRPr>
      </a:lvl9pPr>
    </p:titleStyle>
    <p:bodyStyle>
      <a:lvl1pPr marL="444500" indent="-444500" defTabSz="584200">
        <a:spcBef>
          <a:spcPts val="4200"/>
        </a:spcBef>
        <a:buSzPct val="75000"/>
        <a:buChar char="•"/>
        <a:defRPr sz="3600">
          <a:latin typeface="+mn-lt"/>
          <a:ea typeface="+mn-ea"/>
          <a:cs typeface="+mn-cs"/>
          <a:sym typeface="Helvetica Light"/>
        </a:defRPr>
      </a:lvl1pPr>
      <a:lvl2pPr marL="889000" indent="-444500" defTabSz="584200">
        <a:spcBef>
          <a:spcPts val="4200"/>
        </a:spcBef>
        <a:buSzPct val="75000"/>
        <a:buChar char="•"/>
        <a:defRPr sz="3600">
          <a:latin typeface="+mn-lt"/>
          <a:ea typeface="+mn-ea"/>
          <a:cs typeface="+mn-cs"/>
          <a:sym typeface="Helvetica Light"/>
        </a:defRPr>
      </a:lvl2pPr>
      <a:lvl3pPr marL="1333500" indent="-444500" defTabSz="584200">
        <a:spcBef>
          <a:spcPts val="4200"/>
        </a:spcBef>
        <a:buSzPct val="75000"/>
        <a:buChar char="•"/>
        <a:defRPr sz="3600">
          <a:latin typeface="+mn-lt"/>
          <a:ea typeface="+mn-ea"/>
          <a:cs typeface="+mn-cs"/>
          <a:sym typeface="Helvetica Light"/>
        </a:defRPr>
      </a:lvl3pPr>
      <a:lvl4pPr marL="1778000" indent="-444500" defTabSz="584200">
        <a:spcBef>
          <a:spcPts val="4200"/>
        </a:spcBef>
        <a:buSzPct val="75000"/>
        <a:buChar char="•"/>
        <a:defRPr sz="3600">
          <a:latin typeface="+mn-lt"/>
          <a:ea typeface="+mn-ea"/>
          <a:cs typeface="+mn-cs"/>
          <a:sym typeface="Helvetica Light"/>
        </a:defRPr>
      </a:lvl4pPr>
      <a:lvl5pPr marL="2222500" indent="-444500" defTabSz="584200">
        <a:spcBef>
          <a:spcPts val="4200"/>
        </a:spcBef>
        <a:buSzPct val="75000"/>
        <a:buChar char="•"/>
        <a:defRPr sz="3600">
          <a:latin typeface="+mn-lt"/>
          <a:ea typeface="+mn-ea"/>
          <a:cs typeface="+mn-cs"/>
          <a:sym typeface="Helvetica Light"/>
        </a:defRPr>
      </a:lvl5pPr>
      <a:lvl6pPr marL="2667000" indent="-444500" defTabSz="584200">
        <a:spcBef>
          <a:spcPts val="4200"/>
        </a:spcBef>
        <a:buSzPct val="75000"/>
        <a:buChar char="•"/>
        <a:defRPr sz="3600">
          <a:latin typeface="+mn-lt"/>
          <a:ea typeface="+mn-ea"/>
          <a:cs typeface="+mn-cs"/>
          <a:sym typeface="Helvetica Light"/>
        </a:defRPr>
      </a:lvl6pPr>
      <a:lvl7pPr marL="3111500" indent="-444500" defTabSz="584200">
        <a:spcBef>
          <a:spcPts val="4200"/>
        </a:spcBef>
        <a:buSzPct val="75000"/>
        <a:buChar char="•"/>
        <a:defRPr sz="3600">
          <a:latin typeface="+mn-lt"/>
          <a:ea typeface="+mn-ea"/>
          <a:cs typeface="+mn-cs"/>
          <a:sym typeface="Helvetica Light"/>
        </a:defRPr>
      </a:lvl7pPr>
      <a:lvl8pPr marL="3556000" indent="-444500" defTabSz="584200">
        <a:spcBef>
          <a:spcPts val="4200"/>
        </a:spcBef>
        <a:buSzPct val="75000"/>
        <a:buChar char="•"/>
        <a:defRPr sz="3600">
          <a:latin typeface="+mn-lt"/>
          <a:ea typeface="+mn-ea"/>
          <a:cs typeface="+mn-cs"/>
          <a:sym typeface="Helvetica Light"/>
        </a:defRPr>
      </a:lvl8pPr>
      <a:lvl9pPr marL="4000500" indent="-444500" defTabSz="584200">
        <a:spcBef>
          <a:spcPts val="4200"/>
        </a:spcBef>
        <a:buSzPct val="75000"/>
        <a:buChar char="•"/>
        <a:defRPr sz="3600">
          <a:latin typeface="+mn-lt"/>
          <a:ea typeface="+mn-ea"/>
          <a:cs typeface="+mn-cs"/>
          <a:sym typeface="Helvetica Light"/>
        </a:defRPr>
      </a:lvl9pPr>
    </p:bodyStyle>
    <p:otherStyle>
      <a:lvl1pPr algn="ctr" defTabSz="584200">
        <a:defRPr>
          <a:solidFill>
            <a:schemeClr val="tx1"/>
          </a:solidFill>
          <a:latin typeface="+mn-lt"/>
          <a:ea typeface="+mn-ea"/>
          <a:cs typeface="+mn-cs"/>
          <a:sym typeface="Helvetica Light"/>
        </a:defRPr>
      </a:lvl1pPr>
      <a:lvl2pPr indent="228600" algn="ctr" defTabSz="584200">
        <a:defRPr>
          <a:solidFill>
            <a:schemeClr val="tx1"/>
          </a:solidFill>
          <a:latin typeface="+mn-lt"/>
          <a:ea typeface="+mn-ea"/>
          <a:cs typeface="+mn-cs"/>
          <a:sym typeface="Helvetica Light"/>
        </a:defRPr>
      </a:lvl2pPr>
      <a:lvl3pPr indent="457200" algn="ctr" defTabSz="584200">
        <a:defRPr>
          <a:solidFill>
            <a:schemeClr val="tx1"/>
          </a:solidFill>
          <a:latin typeface="+mn-lt"/>
          <a:ea typeface="+mn-ea"/>
          <a:cs typeface="+mn-cs"/>
          <a:sym typeface="Helvetica Light"/>
        </a:defRPr>
      </a:lvl3pPr>
      <a:lvl4pPr indent="685800" algn="ctr" defTabSz="584200">
        <a:defRPr>
          <a:solidFill>
            <a:schemeClr val="tx1"/>
          </a:solidFill>
          <a:latin typeface="+mn-lt"/>
          <a:ea typeface="+mn-ea"/>
          <a:cs typeface="+mn-cs"/>
          <a:sym typeface="Helvetica Light"/>
        </a:defRPr>
      </a:lvl4pPr>
      <a:lvl5pPr indent="914400" algn="ctr" defTabSz="584200">
        <a:defRPr>
          <a:solidFill>
            <a:schemeClr val="tx1"/>
          </a:solidFill>
          <a:latin typeface="+mn-lt"/>
          <a:ea typeface="+mn-ea"/>
          <a:cs typeface="+mn-cs"/>
          <a:sym typeface="Helvetica Light"/>
        </a:defRPr>
      </a:lvl5pPr>
      <a:lvl6pPr indent="1143000" algn="ctr" defTabSz="584200">
        <a:defRPr>
          <a:solidFill>
            <a:schemeClr val="tx1"/>
          </a:solidFill>
          <a:latin typeface="+mn-lt"/>
          <a:ea typeface="+mn-ea"/>
          <a:cs typeface="+mn-cs"/>
          <a:sym typeface="Helvetica Light"/>
        </a:defRPr>
      </a:lvl6pPr>
      <a:lvl7pPr indent="1371600" algn="ctr" defTabSz="584200">
        <a:defRPr>
          <a:solidFill>
            <a:schemeClr val="tx1"/>
          </a:solidFill>
          <a:latin typeface="+mn-lt"/>
          <a:ea typeface="+mn-ea"/>
          <a:cs typeface="+mn-cs"/>
          <a:sym typeface="Helvetica Light"/>
        </a:defRPr>
      </a:lvl7pPr>
      <a:lvl8pPr indent="1600200" algn="ctr" defTabSz="584200">
        <a:defRPr>
          <a:solidFill>
            <a:schemeClr val="tx1"/>
          </a:solidFill>
          <a:latin typeface="+mn-lt"/>
          <a:ea typeface="+mn-ea"/>
          <a:cs typeface="+mn-cs"/>
          <a:sym typeface="Helvetica Light"/>
        </a:defRPr>
      </a:lvl8pPr>
      <a:lvl9pPr indent="1828800" algn="ctr" defTabSz="584200">
        <a:defRPr>
          <a:solidFill>
            <a:schemeClr val="tx1"/>
          </a:solidFill>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6.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video" Target="../media/media2.mp4"/><Relationship Id="rId4" Type="http://schemas.microsoft.com/office/2007/relationships/media" Target="../media/media2.mp4"/><Relationship Id="rId5" Type="http://schemas.openxmlformats.org/officeDocument/2006/relationships/image" Target="../media/image7.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hyperlink" Target="http://journals.aps.org/prstper/abstract/10.1103/PhysRevSTPER.10.020119" TargetMode="Externa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8.png"/><Relationship Id="rId4" Type="http://schemas.openxmlformats.org/officeDocument/2006/relationships/hyperlink" Target="https://phet.colorado.edu" TargetMode="Externa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hyperlink" Target="http://opensiuc.lib.siu.edu/cgi/viewcontent.cgi?article=1000&amp;context=meded_books" TargetMode="Externa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video" Target="../media/media2.mp4"/><Relationship Id="rId4" Type="http://schemas.microsoft.com/office/2007/relationships/media" Target="../media/media2.mp4"/><Relationship Id="rId5" Type="http://schemas.openxmlformats.org/officeDocument/2006/relationships/image" Target="../media/image7.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hyperlink" Target="http://vogt.phas.ubc.ca" TargetMode="External"/><Relationship Id="rId4" Type="http://schemas.openxmlformats.org/officeDocument/2006/relationships/hyperlink" Target="http://digitalcollections.library.ubc.ca/cdm/singleitem/collection/ubcavfrc/id/63" TargetMode="External"/><Relationship Id="rId5" Type="http://schemas.openxmlformats.org/officeDocument/2006/relationships/hyperlink" Target="http://indico.cern.ch/event/293589/session/174/contribution/409" TargetMode="External"/><Relationship Id="rId6" Type="http://schemas.openxmlformats.org/officeDocument/2006/relationships/hyperlink" Target="http://www.cwsei.ubc.ca" TargetMode="External"/><Relationship Id="rId7" Type="http://schemas.openxmlformats.org/officeDocument/2006/relationships/hyperlink" Target="http://journals.aps.org/prstper/abstract/10.1103/PhysRevSTPER.10.020119" TargetMode="External"/><Relationship Id="rId8" Type="http://schemas.openxmlformats.org/officeDocument/2006/relationships/hyperlink" Target="http://opensiuc.lib.siu.edu/cgi/viewcontent.cgi?article=1000&amp;context=meded_books" TargetMode="External"/><Relationship Id="rId9" Type="http://schemas.openxmlformats.org/officeDocument/2006/relationships/hyperlink" Target="http://jick.net/vogt/Vogt-teacher/" TargetMode="External"/></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gif"/><Relationship Id="rId3" Type="http://schemas.openxmlformats.org/officeDocument/2006/relationships/hyperlink" Target="http://www.phas.ubc.ca/first-year-student-wasserman-receives-inaugural-erich-vogt-fysre" TargetMode="External"/><Relationship Id="rId4" Type="http://schemas.openxmlformats.org/officeDocument/2006/relationships/hyperlink" Target="http://memorial.supporting.ubc.ca/erich-vogt/impact-of-your-support/" TargetMode="External"/><Relationship Id="rId5" Type="http://schemas.openxmlformats.org/officeDocument/2006/relationships/image" Target="../media/image2.gif"/><Relationship Id="rId6" Type="http://schemas.openxmlformats.org/officeDocument/2006/relationships/image" Target="../media/image1.jpe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 name="Shape 32"/>
          <p:cNvSpPr/>
          <p:nvPr>
            <p:ph type="title"/>
          </p:nvPr>
        </p:nvSpPr>
        <p:spPr>
          <a:xfrm>
            <a:off x="1270000" y="838200"/>
            <a:ext cx="10464800" cy="3302000"/>
          </a:xfrm>
          <a:prstGeom prst="rect">
            <a:avLst/>
          </a:prstGeom>
        </p:spPr>
        <p:txBody>
          <a:bodyPr/>
          <a:lstStyle/>
          <a:p>
            <a:pPr lvl="0" defTabSz="519937">
              <a:defRPr sz="1800"/>
            </a:pPr>
            <a:r>
              <a:rPr sz="7119">
                <a:solidFill>
                  <a:srgbClr val="773F9B"/>
                </a:solidFill>
                <a:latin typeface="Copperplate"/>
                <a:ea typeface="Copperplate"/>
                <a:cs typeface="Copperplate"/>
                <a:sym typeface="Copperplate"/>
              </a:rPr>
              <a:t>Erich W. Vogt:</a:t>
            </a:r>
            <a:endParaRPr sz="7119">
              <a:solidFill>
                <a:srgbClr val="773F9B"/>
              </a:solidFill>
              <a:latin typeface="Copperplate"/>
              <a:ea typeface="Copperplate"/>
              <a:cs typeface="Copperplate"/>
              <a:sym typeface="Copperplate"/>
            </a:endParaRPr>
          </a:p>
          <a:p>
            <a:pPr lvl="0" defTabSz="519937">
              <a:defRPr sz="1800"/>
            </a:pPr>
            <a:r>
              <a:rPr b="1" sz="8544">
                <a:latin typeface="Gill Sans"/>
                <a:ea typeface="Gill Sans"/>
                <a:cs typeface="Gill Sans"/>
                <a:sym typeface="Gill Sans"/>
              </a:rPr>
              <a:t>The Last Lecturer?</a:t>
            </a:r>
          </a:p>
        </p:txBody>
      </p:sp>
      <p:sp>
        <p:nvSpPr>
          <p:cNvPr id="33" name="Shape 33"/>
          <p:cNvSpPr/>
          <p:nvPr>
            <p:ph type="body" idx="1"/>
          </p:nvPr>
        </p:nvSpPr>
        <p:spPr>
          <a:xfrm>
            <a:off x="1270000" y="4765476"/>
            <a:ext cx="10464800" cy="1670448"/>
          </a:xfrm>
          <a:prstGeom prst="rect">
            <a:avLst/>
          </a:prstGeom>
        </p:spPr>
        <p:txBody>
          <a:bodyPr/>
          <a:lstStyle/>
          <a:p>
            <a:pPr lvl="0" defTabSz="280415">
              <a:defRPr sz="1800"/>
            </a:pPr>
            <a:r>
              <a:rPr b="1" i="1" sz="4608">
                <a:latin typeface="Gill Sans"/>
                <a:ea typeface="Gill Sans"/>
                <a:cs typeface="Gill Sans"/>
                <a:sym typeface="Gill Sans"/>
              </a:rPr>
              <a:t>An attempt to broker </a:t>
            </a:r>
            <a:r>
              <a:rPr b="1" i="1" sz="4608">
                <a:latin typeface="Gill Sans"/>
                <a:ea typeface="Gill Sans"/>
                <a:cs typeface="Gill Sans"/>
                <a:sym typeface="Gill Sans"/>
              </a:rPr>
              <a:t>peace</a:t>
            </a:r>
            <a:r>
              <a:rPr b="1" i="1" sz="4608">
                <a:latin typeface="Gill Sans"/>
                <a:ea typeface="Gill Sans"/>
                <a:cs typeface="Gill Sans"/>
                <a:sym typeface="Gill Sans"/>
              </a:rPr>
              <a:t> between</a:t>
            </a:r>
            <a:endParaRPr b="1" i="1" sz="4608">
              <a:latin typeface="Gill Sans"/>
              <a:ea typeface="Gill Sans"/>
              <a:cs typeface="Gill Sans"/>
              <a:sym typeface="Gill Sans"/>
            </a:endParaRPr>
          </a:p>
          <a:p>
            <a:pPr lvl="0" defTabSz="280415">
              <a:defRPr sz="1800"/>
            </a:pPr>
            <a:r>
              <a:rPr b="1" i="1" sz="4608">
                <a:latin typeface="Gill Sans"/>
                <a:ea typeface="Gill Sans"/>
                <a:cs typeface="Gill Sans"/>
                <a:sym typeface="Gill Sans"/>
              </a:rPr>
              <a:t>Lectures &amp; Learning</a:t>
            </a:r>
          </a:p>
        </p:txBody>
      </p:sp>
      <p:sp>
        <p:nvSpPr>
          <p:cNvPr id="34" name="Shape 34"/>
          <p:cNvSpPr/>
          <p:nvPr/>
        </p:nvSpPr>
        <p:spPr>
          <a:xfrm>
            <a:off x="4539640" y="6629399"/>
            <a:ext cx="3925520" cy="2171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2800">
                <a:latin typeface="Gill Sans"/>
                <a:ea typeface="Gill Sans"/>
                <a:cs typeface="Gill Sans"/>
                <a:sym typeface="Gill Sans"/>
              </a:rPr>
              <a:t>by</a:t>
            </a:r>
            <a:endParaRPr sz="2800">
              <a:latin typeface="Gill Sans"/>
              <a:ea typeface="Gill Sans"/>
              <a:cs typeface="Gill Sans"/>
              <a:sym typeface="Gill Sans"/>
            </a:endParaRPr>
          </a:p>
          <a:p>
            <a:pPr lvl="0">
              <a:defRPr sz="1800"/>
            </a:pPr>
            <a:endParaRPr sz="1400">
              <a:latin typeface="Gill Sans"/>
              <a:ea typeface="Gill Sans"/>
              <a:cs typeface="Gill Sans"/>
              <a:sym typeface="Gill Sans"/>
            </a:endParaRPr>
          </a:p>
          <a:p>
            <a:pPr lvl="0">
              <a:defRPr sz="1800"/>
            </a:pPr>
            <a:r>
              <a:rPr sz="3600">
                <a:latin typeface="Tekton Pro Bold"/>
                <a:ea typeface="Tekton Pro Bold"/>
                <a:cs typeface="Tekton Pro Bold"/>
                <a:sym typeface="Tekton Pro Bold"/>
              </a:rPr>
              <a:t>Jess H. Brewer</a:t>
            </a:r>
            <a:endParaRPr sz="3600">
              <a:latin typeface="Tekton Pro Bold"/>
              <a:ea typeface="Tekton Pro Bold"/>
              <a:cs typeface="Tekton Pro Bold"/>
              <a:sym typeface="Tekton Pro Bold"/>
            </a:endParaRPr>
          </a:p>
          <a:p>
            <a:pPr lvl="0">
              <a:defRPr sz="1800"/>
            </a:pPr>
            <a:r>
              <a:rPr sz="3600">
                <a:latin typeface="Herculanum"/>
                <a:ea typeface="Herculanum"/>
                <a:cs typeface="Herculanum"/>
                <a:sym typeface="Herculanum"/>
              </a:rPr>
              <a:t>Vogt Symposium</a:t>
            </a:r>
            <a:endParaRPr sz="3600">
              <a:latin typeface="Herculanum"/>
              <a:ea typeface="Herculanum"/>
              <a:cs typeface="Herculanum"/>
              <a:sym typeface="Herculanum"/>
            </a:endParaRPr>
          </a:p>
          <a:p>
            <a:pPr lvl="0">
              <a:defRPr sz="1800"/>
            </a:pPr>
            <a:r>
              <a:rPr sz="3600">
                <a:latin typeface="Herculanum"/>
                <a:ea typeface="Herculanum"/>
                <a:cs typeface="Herculanum"/>
                <a:sym typeface="Herculanum"/>
              </a:rPr>
              <a:t>07 Feb 2015</a:t>
            </a:r>
          </a:p>
        </p:txBody>
      </p:sp>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7" name="EWV-Caring.mp4"/>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742400" y="305999"/>
            <a:ext cx="11520000" cy="6480001"/>
          </a:xfrm>
          <a:prstGeom prst="rect">
            <a:avLst/>
          </a:prstGeom>
        </p:spPr>
      </p:pic>
      <p:sp>
        <p:nvSpPr>
          <p:cNvPr id="88" name="Shape 88"/>
          <p:cNvSpPr/>
          <p:nvPr/>
        </p:nvSpPr>
        <p:spPr>
          <a:xfrm>
            <a:off x="1324831" y="7154284"/>
            <a:ext cx="11520000" cy="231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spcBef>
                <a:spcPts val="4200"/>
              </a:spcBef>
              <a:defRPr sz="1800"/>
            </a:pPr>
            <a:r>
              <a:rPr sz="4800"/>
              <a:t>“Nothing gets the students’ attention as much as if they believe that </a:t>
            </a:r>
            <a:r>
              <a:rPr i="1" sz="4800"/>
              <a:t>you know who they are …</a:t>
            </a:r>
            <a:r>
              <a:rPr sz="4800"/>
              <a:t> and that </a:t>
            </a:r>
            <a:r>
              <a:rPr i="1" sz="4800"/>
              <a:t>you care</a:t>
            </a:r>
            <a:r>
              <a:rPr sz="4800"/>
              <a:t>.”</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87"/>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87"/>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2" name="EWV-MotivatingToLearn.mp4"/>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742400" y="341633"/>
            <a:ext cx="11520000" cy="6624002"/>
          </a:xfrm>
          <a:prstGeom prst="rect">
            <a:avLst/>
          </a:prstGeom>
        </p:spPr>
      </p:pic>
      <p:sp>
        <p:nvSpPr>
          <p:cNvPr id="93" name="Shape 93"/>
          <p:cNvSpPr/>
          <p:nvPr/>
        </p:nvSpPr>
        <p:spPr>
          <a:xfrm>
            <a:off x="1371528" y="7332269"/>
            <a:ext cx="11414478" cy="2120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spcBef>
                <a:spcPts val="4200"/>
              </a:spcBef>
              <a:defRPr sz="4400"/>
            </a:lvl1pPr>
          </a:lstStyle>
          <a:p>
            <a:pPr lvl="0">
              <a:defRPr sz="1800"/>
            </a:pPr>
            <a:r>
              <a:rPr sz="4400"/>
              <a:t>“The main job of the teacher is to get the students so interested in the subject that they go and learn it on their own.”</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9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9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7" name="Shape 97"/>
          <p:cNvSpPr/>
          <p:nvPr>
            <p:ph type="title"/>
          </p:nvPr>
        </p:nvSpPr>
        <p:spPr>
          <a:xfrm>
            <a:off x="952500" y="617925"/>
            <a:ext cx="11099800" cy="2159001"/>
          </a:xfrm>
          <a:prstGeom prst="rect">
            <a:avLst/>
          </a:prstGeom>
        </p:spPr>
        <p:txBody>
          <a:bodyPr/>
          <a:lstStyle>
            <a:lvl1pPr>
              <a:defRPr b="1" i="1">
                <a:latin typeface="Helvetica"/>
                <a:ea typeface="Helvetica"/>
                <a:cs typeface="Helvetica"/>
                <a:sym typeface="Helvetica"/>
              </a:defRPr>
            </a:lvl1pPr>
          </a:lstStyle>
          <a:p>
            <a:pPr lvl="0">
              <a:defRPr b="0" i="0" sz="1800"/>
            </a:pPr>
            <a:r>
              <a:rPr b="1" i="1" sz="8000"/>
              <a:t>Erich on Teaching</a:t>
            </a:r>
          </a:p>
        </p:txBody>
      </p:sp>
      <p:sp>
        <p:nvSpPr>
          <p:cNvPr id="98" name="Shape 98"/>
          <p:cNvSpPr/>
          <p:nvPr>
            <p:ph type="body" idx="1"/>
          </p:nvPr>
        </p:nvSpPr>
        <p:spPr>
          <a:xfrm>
            <a:off x="1108582" y="2609850"/>
            <a:ext cx="11099801" cy="6286501"/>
          </a:xfrm>
          <a:prstGeom prst="rect">
            <a:avLst/>
          </a:prstGeom>
        </p:spPr>
        <p:txBody>
          <a:bodyPr/>
          <a:lstStyle/>
          <a:p>
            <a:pPr lvl="0" marL="444499" indent="-444499">
              <a:defRPr sz="1800"/>
            </a:pPr>
            <a:r>
              <a:rPr sz="3800"/>
              <a:t>“One of the reasons I liked to teach first year was that the students’ eyes still light up when you tell them something new.”</a:t>
            </a:r>
            <a:endParaRPr sz="3800"/>
          </a:p>
          <a:p>
            <a:pPr lvl="0" marL="444499" indent="-444499">
              <a:defRPr sz="1800"/>
            </a:pPr>
            <a:r>
              <a:rPr sz="3800"/>
              <a:t>“[Teachers] should focus on their own strengths and use those to get the response from the class that is necessary.” […] “</a:t>
            </a:r>
            <a:r>
              <a:rPr sz="3800">
                <a:solidFill>
                  <a:srgbClr val="880F00"/>
                </a:solidFill>
              </a:rPr>
              <a:t>I don’t think there is such a thing as a uniform approach to teaching. </a:t>
            </a:r>
            <a:r>
              <a:rPr sz="3800"/>
              <a:t> You have to work it out for yourself.”</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32" presetID="23" grpId="1" fill="hold">
                                  <p:stCondLst>
                                    <p:cond delay="0"/>
                                  </p:stCondLst>
                                  <p:iterate type="el" backwards="0">
                                    <p:tmAbs val="0"/>
                                  </p:iterate>
                                  <p:childTnLst>
                                    <p:set>
                                      <p:cBhvr>
                                        <p:cTn id="6" fill="hold"/>
                                        <p:tgtEl>
                                          <p:spTgt spid="98">
                                            <p:bg/>
                                          </p:spTgt>
                                        </p:tgtEl>
                                        <p:attrNameLst>
                                          <p:attrName>style.visibility</p:attrName>
                                        </p:attrNameLst>
                                      </p:cBhvr>
                                      <p:to>
                                        <p:strVal val="visible"/>
                                      </p:to>
                                    </p:set>
                                    <p:anim calcmode="lin" valueType="num">
                                      <p:cBhvr>
                                        <p:cTn id="7" dur="2500" fill="hold"/>
                                        <p:tgtEl>
                                          <p:spTgt spid="98">
                                            <p:bg/>
                                          </p:spTgt>
                                        </p:tgtEl>
                                        <p:attrNameLst>
                                          <p:attrName>ppt_w</p:attrName>
                                        </p:attrNameLst>
                                      </p:cBhvr>
                                      <p:tavLst>
                                        <p:tav tm="0">
                                          <p:val>
                                            <p:fltVal val="0"/>
                                          </p:val>
                                        </p:tav>
                                        <p:tav tm="100000">
                                          <p:val>
                                            <p:strVal val="#ppt_w"/>
                                          </p:val>
                                        </p:tav>
                                      </p:tavLst>
                                    </p:anim>
                                    <p:anim calcmode="lin" valueType="num">
                                      <p:cBhvr>
                                        <p:cTn id="8" dur="2500" fill="hold"/>
                                        <p:tgtEl>
                                          <p:spTgt spid="98">
                                            <p:bg/>
                                          </p:spTgt>
                                        </p:tgtEl>
                                        <p:attrNameLst>
                                          <p:attrName>ppt_h</p:attrName>
                                        </p:attrNameLst>
                                      </p:cBhvr>
                                      <p:tavLst>
                                        <p:tav tm="0">
                                          <p:val>
                                            <p:fltVal val="0"/>
                                          </p:val>
                                        </p:tav>
                                        <p:tav tm="100000">
                                          <p:val>
                                            <p:strVal val="#ppt_h"/>
                                          </p:val>
                                        </p:tav>
                                      </p:tavLst>
                                    </p:anim>
                                  </p:childTnLst>
                                </p:cTn>
                              </p:par>
                              <p:par>
                                <p:cTn id="9" presetClass="entr" presetSubtype="32" presetID="23" grpId="1" fill="hold">
                                  <p:stCondLst>
                                    <p:cond delay="0"/>
                                  </p:stCondLst>
                                  <p:iterate type="el" backwards="0">
                                    <p:tmAbs val="0"/>
                                  </p:iterate>
                                  <p:childTnLst>
                                    <p:set>
                                      <p:cBhvr>
                                        <p:cTn id="10" fill="hold"/>
                                        <p:tgtEl>
                                          <p:spTgt spid="98">
                                            <p:txEl>
                                              <p:pRg st="0" end="0"/>
                                            </p:txEl>
                                          </p:spTgt>
                                        </p:tgtEl>
                                        <p:attrNameLst>
                                          <p:attrName>style.visibility</p:attrName>
                                        </p:attrNameLst>
                                      </p:cBhvr>
                                      <p:to>
                                        <p:strVal val="visible"/>
                                      </p:to>
                                    </p:set>
                                    <p:anim calcmode="lin" valueType="num">
                                      <p:cBhvr>
                                        <p:cTn id="11" dur="2500" fill="hold"/>
                                        <p:tgtEl>
                                          <p:spTgt spid="98">
                                            <p:txEl>
                                              <p:pRg st="0" end="0"/>
                                            </p:txEl>
                                          </p:spTgt>
                                        </p:tgtEl>
                                        <p:attrNameLst>
                                          <p:attrName>ppt_w</p:attrName>
                                        </p:attrNameLst>
                                      </p:cBhvr>
                                      <p:tavLst>
                                        <p:tav tm="0">
                                          <p:val>
                                            <p:fltVal val="0"/>
                                          </p:val>
                                        </p:tav>
                                        <p:tav tm="100000">
                                          <p:val>
                                            <p:strVal val="#ppt_w"/>
                                          </p:val>
                                        </p:tav>
                                      </p:tavLst>
                                    </p:anim>
                                    <p:anim calcmode="lin" valueType="num">
                                      <p:cBhvr>
                                        <p:cTn id="12" dur="2500" fill="hold"/>
                                        <p:tgtEl>
                                          <p:spTgt spid="9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32" presetID="23" grpId="1" fill="hold">
                                  <p:stCondLst>
                                    <p:cond delay="0"/>
                                  </p:stCondLst>
                                  <p:iterate type="el" backwards="0">
                                    <p:tmAbs val="0"/>
                                  </p:iterate>
                                  <p:childTnLst>
                                    <p:set>
                                      <p:cBhvr>
                                        <p:cTn id="16" fill="hold"/>
                                        <p:tgtEl>
                                          <p:spTgt spid="98">
                                            <p:txEl>
                                              <p:pRg st="1" end="1"/>
                                            </p:txEl>
                                          </p:spTgt>
                                        </p:tgtEl>
                                        <p:attrNameLst>
                                          <p:attrName>style.visibility</p:attrName>
                                        </p:attrNameLst>
                                      </p:cBhvr>
                                      <p:to>
                                        <p:strVal val="visible"/>
                                      </p:to>
                                    </p:set>
                                    <p:anim calcmode="lin" valueType="num">
                                      <p:cBhvr>
                                        <p:cTn id="17" dur="2500" fill="hold"/>
                                        <p:tgtEl>
                                          <p:spTgt spid="98">
                                            <p:txEl>
                                              <p:pRg st="1" end="1"/>
                                            </p:txEl>
                                          </p:spTgt>
                                        </p:tgtEl>
                                        <p:attrNameLst>
                                          <p:attrName>ppt_w</p:attrName>
                                        </p:attrNameLst>
                                      </p:cBhvr>
                                      <p:tavLst>
                                        <p:tav tm="0">
                                          <p:val>
                                            <p:fltVal val="0"/>
                                          </p:val>
                                        </p:tav>
                                        <p:tav tm="100000">
                                          <p:val>
                                            <p:strVal val="#ppt_w"/>
                                          </p:val>
                                        </p:tav>
                                      </p:tavLst>
                                    </p:anim>
                                    <p:anim calcmode="lin" valueType="num">
                                      <p:cBhvr>
                                        <p:cTn id="18" dur="2500" fill="hold"/>
                                        <p:tgtEl>
                                          <p:spTgt spid="98">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98"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2" name="Shape 102"/>
          <p:cNvSpPr/>
          <p:nvPr>
            <p:ph type="body" idx="1"/>
          </p:nvPr>
        </p:nvSpPr>
        <p:spPr>
          <a:xfrm>
            <a:off x="952500" y="1016789"/>
            <a:ext cx="11099800" cy="6286501"/>
          </a:xfrm>
          <a:prstGeom prst="rect">
            <a:avLst/>
          </a:prstGeom>
        </p:spPr>
        <p:txBody>
          <a:bodyPr/>
          <a:lstStyle/>
          <a:p>
            <a:pPr lvl="0" marL="0" indent="0" algn="ctr">
              <a:spcBef>
                <a:spcPts val="8000"/>
              </a:spcBef>
              <a:buSzTx/>
              <a:buNone/>
              <a:defRPr sz="1800"/>
            </a:pPr>
            <a:r>
              <a:rPr sz="8000"/>
              <a:t>What </a:t>
            </a:r>
            <a:r>
              <a:rPr b="1" i="1" sz="8000">
                <a:latin typeface="Helvetica"/>
                <a:ea typeface="Helvetica"/>
                <a:cs typeface="Helvetica"/>
                <a:sym typeface="Helvetica"/>
              </a:rPr>
              <a:t>P</a:t>
            </a:r>
            <a:r>
              <a:rPr i="1" sz="8000"/>
              <a:t>hysics </a:t>
            </a:r>
            <a:r>
              <a:rPr b="1" i="1" sz="8000">
                <a:latin typeface="Helvetica"/>
                <a:ea typeface="Helvetica"/>
                <a:cs typeface="Helvetica"/>
                <a:sym typeface="Helvetica"/>
              </a:rPr>
              <a:t>E</a:t>
            </a:r>
            <a:r>
              <a:rPr i="1" sz="8000"/>
              <a:t>ducation </a:t>
            </a:r>
            <a:r>
              <a:rPr b="1" i="1" sz="8000">
                <a:latin typeface="Helvetica"/>
                <a:ea typeface="Helvetica"/>
                <a:cs typeface="Helvetica"/>
                <a:sym typeface="Helvetica"/>
              </a:rPr>
              <a:t>R</a:t>
            </a:r>
            <a:r>
              <a:rPr i="1" sz="8000"/>
              <a:t>esearch</a:t>
            </a:r>
            <a:r>
              <a:rPr sz="8000"/>
              <a:t> Shows</a:t>
            </a:r>
          </a:p>
        </p:txBody>
      </p:sp>
    </p:spTree>
  </p:cSld>
  <p:clrMapOvr>
    <a:masterClrMapping/>
  </p:clrMapOvr>
  <p:transition spd="slow" advClick="1">
    <p:dissolve/>
  </p:transition>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6" name="Shape 106"/>
          <p:cNvSpPr/>
          <p:nvPr>
            <p:ph type="title"/>
          </p:nvPr>
        </p:nvSpPr>
        <p:spPr>
          <a:xfrm>
            <a:off x="952500" y="358790"/>
            <a:ext cx="11099800" cy="2330420"/>
          </a:xfrm>
          <a:prstGeom prst="rect">
            <a:avLst/>
          </a:prstGeom>
        </p:spPr>
        <p:txBody>
          <a:bodyPr/>
          <a:lstStyle/>
          <a:p>
            <a:pPr lvl="0" defTabSz="414781">
              <a:defRPr sz="1800"/>
            </a:pPr>
            <a:r>
              <a:rPr sz="4615"/>
              <a:t>Excerpts from PER Review </a:t>
            </a:r>
            <a:r>
              <a:rPr sz="3337"/>
              <a:t>(</a:t>
            </a:r>
            <a:r>
              <a:rPr sz="3337">
                <a:hlinkClick r:id="rId3" invalidUrl="" action="" tgtFrame="" tooltip="" history="1" highlightClick="0" endSnd="0"/>
              </a:rPr>
              <a:t>Doktor</a:t>
            </a:r>
            <a:r>
              <a:rPr sz="3337"/>
              <a:t> </a:t>
            </a:r>
            <a:r>
              <a:rPr i="1" sz="3337"/>
              <a:t>et al</a:t>
            </a:r>
            <a:r>
              <a:rPr sz="3337"/>
              <a:t>.</a:t>
            </a:r>
            <a:r>
              <a:rPr sz="3337"/>
              <a:t>, 2014)</a:t>
            </a:r>
            <a:endParaRPr sz="4615"/>
          </a:p>
          <a:p>
            <a:pPr lvl="0" defTabSz="414781">
              <a:defRPr sz="1800"/>
            </a:pPr>
            <a:endParaRPr sz="1420"/>
          </a:p>
          <a:p>
            <a:pPr lvl="0" defTabSz="414781">
              <a:defRPr sz="1800"/>
            </a:pPr>
            <a:r>
              <a:rPr sz="2840"/>
              <a:t>“</a:t>
            </a:r>
            <a:r>
              <a:rPr i="1" sz="2840"/>
              <a:t>Synthesis of discipline-based education research in physics</a:t>
            </a:r>
            <a:r>
              <a:rPr sz="2840"/>
              <a:t>”</a:t>
            </a:r>
            <a:endParaRPr sz="2840"/>
          </a:p>
          <a:p>
            <a:pPr lvl="0" defTabSz="414781">
              <a:defRPr sz="1800"/>
            </a:pPr>
            <a:r>
              <a:rPr sz="2272"/>
              <a:t>DOI</a:t>
            </a:r>
            <a:r>
              <a:rPr sz="2272">
                <a:solidFill>
                  <a:srgbClr val="2F2A2B"/>
                </a:solidFill>
              </a:rPr>
              <a:t>: </a:t>
            </a:r>
            <a:r>
              <a:rPr sz="2272"/>
              <a:t>10.1103/PhysRevSTPER.10.020119</a:t>
            </a:r>
            <a:endParaRPr sz="2272"/>
          </a:p>
          <a:p>
            <a:pPr lvl="0" defTabSz="414781">
              <a:defRPr sz="1800"/>
            </a:pPr>
            <a:r>
              <a:rPr sz="1987"/>
              <a:t>(58 pages, 539 references)</a:t>
            </a:r>
          </a:p>
        </p:txBody>
      </p:sp>
      <p:sp>
        <p:nvSpPr>
          <p:cNvPr id="107" name="Shape 107"/>
          <p:cNvSpPr/>
          <p:nvPr>
            <p:ph type="body" idx="1"/>
          </p:nvPr>
        </p:nvSpPr>
        <p:spPr>
          <a:xfrm>
            <a:off x="569734" y="2542805"/>
            <a:ext cx="11865331" cy="6906149"/>
          </a:xfrm>
          <a:prstGeom prst="rect">
            <a:avLst/>
          </a:prstGeom>
        </p:spPr>
        <p:txBody>
          <a:bodyPr/>
          <a:lstStyle/>
          <a:p>
            <a:pPr lvl="0">
              <a:defRPr sz="1800"/>
            </a:pPr>
            <a:r>
              <a:rPr sz="2500"/>
              <a:t>“…even when students know the right answers (</a:t>
            </a:r>
            <a:r>
              <a:rPr i="1" sz="2500"/>
              <a:t>i.e.</a:t>
            </a:r>
            <a:r>
              <a:rPr sz="2500"/>
              <a:t>, when they have supposedly overcome their misconceptions) brain activation [fMRI] suggests that many students may still hold the misconception in memory yet suppress it.”</a:t>
            </a:r>
            <a:endParaRPr sz="2500"/>
          </a:p>
          <a:p>
            <a:pPr lvl="0">
              <a:defRPr sz="1800"/>
            </a:pPr>
            <a:r>
              <a:rPr sz="2500"/>
              <a:t>“Most instructional techniques begin by making students aware of their misconceptions (</a:t>
            </a:r>
            <a:r>
              <a:rPr i="1" sz="2500"/>
              <a:t>e.g.</a:t>
            </a:r>
            <a:r>
              <a:rPr sz="2500"/>
              <a:t>, by demonstrating to students inconsistencies in their own reasoning across contexts…), and then guiding students through a series of activities or reasoning exercises to reshape their concepts to accommodate scientific concepts.” </a:t>
            </a:r>
            <a:endParaRPr sz="2500"/>
          </a:p>
          <a:p>
            <a:pPr lvl="0" marL="296333" indent="-296333">
              <a:spcBef>
                <a:spcPts val="2800"/>
              </a:spcBef>
              <a:defRPr sz="1800"/>
            </a:pPr>
            <a:r>
              <a:rPr sz="2500"/>
              <a:t>“…teaching done in a clear, elegant manner, even [by] charismatic instructors, quite often does not help students overcome misconceptions.  […]  research showed… that quality of lecturing or instructor charisma had little to do with helping students learn concepts about which they held deeply rooted beliefs that contradicted physical laws.”</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2" presetID="9" grpId="1" fill="hold">
                                  <p:stCondLst>
                                    <p:cond delay="0"/>
                                  </p:stCondLst>
                                  <p:iterate type="el" backwards="0">
                                    <p:tmAbs val="0"/>
                                  </p:iterate>
                                  <p:childTnLst>
                                    <p:set>
                                      <p:cBhvr>
                                        <p:cTn id="6" fill="hold"/>
                                        <p:tgtEl>
                                          <p:spTgt spid="107">
                                            <p:bg/>
                                          </p:spTgt>
                                        </p:tgtEl>
                                        <p:attrNameLst>
                                          <p:attrName>style.visibility</p:attrName>
                                        </p:attrNameLst>
                                      </p:cBhvr>
                                      <p:to>
                                        <p:strVal val="visible"/>
                                      </p:to>
                                    </p:set>
                                    <p:animEffect filter="dissolve(left)" transition="in">
                                      <p:cBhvr>
                                        <p:cTn id="7" dur="1000"/>
                                        <p:tgtEl>
                                          <p:spTgt spid="107">
                                            <p:bg/>
                                          </p:spTgt>
                                        </p:tgtEl>
                                      </p:cBhvr>
                                    </p:animEffect>
                                  </p:childTnLst>
                                </p:cTn>
                              </p:par>
                              <p:par>
                                <p:cTn id="8" presetClass="entr" presetSubtype="2" presetID="9" grpId="1" fill="hold">
                                  <p:stCondLst>
                                    <p:cond delay="0"/>
                                  </p:stCondLst>
                                  <p:iterate type="el" backwards="0">
                                    <p:tmAbs val="0"/>
                                  </p:iterate>
                                  <p:childTnLst>
                                    <p:set>
                                      <p:cBhvr>
                                        <p:cTn id="9" fill="hold"/>
                                        <p:tgtEl>
                                          <p:spTgt spid="107">
                                            <p:txEl>
                                              <p:pRg st="0" end="0"/>
                                            </p:txEl>
                                          </p:spTgt>
                                        </p:tgtEl>
                                        <p:attrNameLst>
                                          <p:attrName>style.visibility</p:attrName>
                                        </p:attrNameLst>
                                      </p:cBhvr>
                                      <p:to>
                                        <p:strVal val="visible"/>
                                      </p:to>
                                    </p:set>
                                    <p:animEffect filter="dissolve(left)" transition="in">
                                      <p:cBhvr>
                                        <p:cTn id="10" dur="1000"/>
                                        <p:tgtEl>
                                          <p:spTgt spid="10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2" presetID="9" grpId="1" fill="hold">
                                  <p:stCondLst>
                                    <p:cond delay="0"/>
                                  </p:stCondLst>
                                  <p:iterate type="el" backwards="0">
                                    <p:tmAbs val="0"/>
                                  </p:iterate>
                                  <p:childTnLst>
                                    <p:set>
                                      <p:cBhvr>
                                        <p:cTn id="14" fill="hold"/>
                                        <p:tgtEl>
                                          <p:spTgt spid="107">
                                            <p:txEl>
                                              <p:pRg st="1" end="1"/>
                                            </p:txEl>
                                          </p:spTgt>
                                        </p:tgtEl>
                                        <p:attrNameLst>
                                          <p:attrName>style.visibility</p:attrName>
                                        </p:attrNameLst>
                                      </p:cBhvr>
                                      <p:to>
                                        <p:strVal val="visible"/>
                                      </p:to>
                                    </p:set>
                                    <p:animEffect filter="dissolve(left)" transition="in">
                                      <p:cBhvr>
                                        <p:cTn id="15" dur="1000"/>
                                        <p:tgtEl>
                                          <p:spTgt spid="10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nodeType="clickEffect" presetClass="entr" presetSubtype="2" presetID="9" grpId="1" fill="hold">
                                  <p:stCondLst>
                                    <p:cond delay="0"/>
                                  </p:stCondLst>
                                  <p:iterate type="el" backwards="0">
                                    <p:tmAbs val="0"/>
                                  </p:iterate>
                                  <p:childTnLst>
                                    <p:set>
                                      <p:cBhvr>
                                        <p:cTn id="19" fill="hold"/>
                                        <p:tgtEl>
                                          <p:spTgt spid="107">
                                            <p:txEl>
                                              <p:pRg st="2" end="2"/>
                                            </p:txEl>
                                          </p:spTgt>
                                        </p:tgtEl>
                                        <p:attrNameLst>
                                          <p:attrName>style.visibility</p:attrName>
                                        </p:attrNameLst>
                                      </p:cBhvr>
                                      <p:to>
                                        <p:strVal val="visible"/>
                                      </p:to>
                                    </p:set>
                                    <p:animEffect filter="dissolve(left)" transition="in">
                                      <p:cBhvr>
                                        <p:cTn id="20" dur="1000"/>
                                        <p:tgtEl>
                                          <p:spTgt spid="10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07" grpId="1"/>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1" name="Shape 111"/>
          <p:cNvSpPr/>
          <p:nvPr>
            <p:ph type="body" idx="1"/>
          </p:nvPr>
        </p:nvSpPr>
        <p:spPr>
          <a:prstGeom prst="rect">
            <a:avLst/>
          </a:prstGeom>
        </p:spPr>
        <p:txBody>
          <a:bodyPr/>
          <a:lstStyle/>
          <a:p>
            <a:pPr lvl="0" marL="0" indent="0" algn="ctr">
              <a:spcBef>
                <a:spcPts val="8000"/>
              </a:spcBef>
              <a:buSzTx/>
              <a:buNone/>
              <a:defRPr sz="1800"/>
            </a:pPr>
            <a:r>
              <a:rPr sz="3200"/>
              <a:t>Assume that your mass is 70 kg.</a:t>
            </a:r>
            <a:endParaRPr i="1" sz="3200"/>
          </a:p>
          <a:p>
            <a:pPr lvl="0" marL="0" indent="0">
              <a:spcBef>
                <a:spcPts val="8000"/>
              </a:spcBef>
              <a:buSzTx/>
              <a:buNone/>
              <a:defRPr sz="1800"/>
            </a:pPr>
            <a:r>
              <a:rPr i="1" sz="4300"/>
              <a:t>Within the context of Newtonian Mechanics, approximately what net force do you exert on the Earth?</a:t>
            </a:r>
            <a:r>
              <a:rPr sz="4300"/>
              <a:t> </a:t>
            </a:r>
            <a:endParaRPr sz="4300"/>
          </a:p>
          <a:p>
            <a:pPr lvl="0" marL="0" indent="0">
              <a:spcBef>
                <a:spcPts val="8000"/>
              </a:spcBef>
              <a:buSzTx/>
              <a:buNone/>
              <a:defRPr sz="1800"/>
            </a:pPr>
            <a:r>
              <a:rPr sz="3200"/>
              <a:t>      </a:t>
            </a:r>
            <a:r>
              <a:rPr b="1" sz="3200">
                <a:latin typeface="Helvetica"/>
                <a:ea typeface="Helvetica"/>
                <a:cs typeface="Helvetica"/>
                <a:sym typeface="Helvetica"/>
              </a:rPr>
              <a:t>A</a:t>
            </a:r>
            <a:r>
              <a:rPr sz="3200"/>
              <a:t>: 70 kg.            </a:t>
            </a:r>
            <a:r>
              <a:rPr b="1" sz="3200">
                <a:latin typeface="Helvetica"/>
                <a:ea typeface="Helvetica"/>
                <a:cs typeface="Helvetica"/>
                <a:sym typeface="Helvetica"/>
              </a:rPr>
              <a:t>B</a:t>
            </a:r>
            <a:r>
              <a:rPr sz="3200"/>
              <a:t>: Just under 700 N.           </a:t>
            </a:r>
            <a:r>
              <a:rPr b="1" sz="3200">
                <a:latin typeface="Helvetica"/>
                <a:ea typeface="Helvetica"/>
                <a:cs typeface="Helvetica"/>
                <a:sym typeface="Helvetica"/>
              </a:rPr>
              <a:t>C</a:t>
            </a:r>
            <a:r>
              <a:rPr sz="3200"/>
              <a:t>. Zero.</a:t>
            </a:r>
          </a:p>
        </p:txBody>
      </p:sp>
      <p:sp>
        <p:nvSpPr>
          <p:cNvPr id="112" name="Shape 112"/>
          <p:cNvSpPr/>
          <p:nvPr/>
        </p:nvSpPr>
        <p:spPr>
          <a:xfrm>
            <a:off x="923373" y="4705345"/>
            <a:ext cx="10926842" cy="20828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spcBef>
                <a:spcPts val="4200"/>
              </a:spcBef>
              <a:defRPr sz="1800"/>
            </a:pPr>
            <a:r>
              <a:rPr i="1" sz="4300"/>
              <a:t>Within the context of Newtonian Mechanics, approximately what </a:t>
            </a:r>
            <a:r>
              <a:rPr b="1" i="1" sz="4300">
                <a:latin typeface="Helvetica"/>
                <a:ea typeface="Helvetica"/>
                <a:cs typeface="Helvetica"/>
                <a:sym typeface="Helvetica"/>
              </a:rPr>
              <a:t>net</a:t>
            </a:r>
            <a:r>
              <a:rPr i="1" sz="4300"/>
              <a:t> force do you exert on the Earth?</a:t>
            </a:r>
          </a:p>
        </p:txBody>
      </p:sp>
      <p:sp>
        <p:nvSpPr>
          <p:cNvPr id="113" name="Shape 113"/>
          <p:cNvSpPr/>
          <p:nvPr>
            <p:ph type="title"/>
          </p:nvPr>
        </p:nvSpPr>
        <p:spPr>
          <a:xfrm>
            <a:off x="952499" y="704637"/>
            <a:ext cx="11099801" cy="2159001"/>
          </a:xfrm>
          <a:prstGeom prst="rect">
            <a:avLst/>
          </a:prstGeom>
        </p:spPr>
        <p:txBody>
          <a:bodyPr/>
          <a:lstStyle/>
          <a:p>
            <a:pPr lvl="0">
              <a:defRPr sz="1800"/>
            </a:pPr>
            <a:r>
              <a:rPr b="1" sz="6000">
                <a:latin typeface="Helvetica"/>
                <a:ea typeface="Helvetica"/>
                <a:cs typeface="Helvetica"/>
                <a:sym typeface="Helvetica"/>
              </a:rPr>
              <a:t>I</a:t>
            </a:r>
            <a:r>
              <a:rPr sz="6000"/>
              <a:t>nteractive </a:t>
            </a:r>
            <a:r>
              <a:rPr b="1" sz="6000">
                <a:latin typeface="Helvetica"/>
                <a:ea typeface="Helvetica"/>
                <a:cs typeface="Helvetica"/>
                <a:sym typeface="Helvetica"/>
              </a:rPr>
              <a:t>E</a:t>
            </a:r>
            <a:r>
              <a:rPr sz="6000"/>
              <a:t>ngagement exercise</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9" grpId="1" fill="hold">
                                  <p:stCondLst>
                                    <p:cond delay="0"/>
                                  </p:stCondLst>
                                  <p:iterate type="el" backwards="0">
                                    <p:tmAbs val="0"/>
                                  </p:iterate>
                                  <p:childTnLst>
                                    <p:set>
                                      <p:cBhvr>
                                        <p:cTn id="6" fill="hold"/>
                                        <p:tgtEl>
                                          <p:spTgt spid="111">
                                            <p:bg/>
                                          </p:spTgt>
                                        </p:tgtEl>
                                        <p:attrNameLst>
                                          <p:attrName>style.visibility</p:attrName>
                                        </p:attrNameLst>
                                      </p:cBhvr>
                                      <p:to>
                                        <p:strVal val="visible"/>
                                      </p:to>
                                    </p:set>
                                    <p:animEffect filter="dissolve(right)" transition="in">
                                      <p:cBhvr>
                                        <p:cTn id="7" dur="750"/>
                                        <p:tgtEl>
                                          <p:spTgt spid="111">
                                            <p:bg/>
                                          </p:spTgt>
                                        </p:tgtEl>
                                      </p:cBhvr>
                                    </p:animEffect>
                                  </p:childTnLst>
                                </p:cTn>
                              </p:par>
                              <p:par>
                                <p:cTn id="8" presetClass="entr" presetSubtype="8" presetID="9" grpId="1" fill="hold">
                                  <p:stCondLst>
                                    <p:cond delay="0"/>
                                  </p:stCondLst>
                                  <p:iterate type="el" backwards="0">
                                    <p:tmAbs val="0"/>
                                  </p:iterate>
                                  <p:childTnLst>
                                    <p:set>
                                      <p:cBhvr>
                                        <p:cTn id="9" fill="hold"/>
                                        <p:tgtEl>
                                          <p:spTgt spid="111">
                                            <p:txEl>
                                              <p:pRg st="0" end="0"/>
                                            </p:txEl>
                                          </p:spTgt>
                                        </p:tgtEl>
                                        <p:attrNameLst>
                                          <p:attrName>style.visibility</p:attrName>
                                        </p:attrNameLst>
                                      </p:cBhvr>
                                      <p:to>
                                        <p:strVal val="visible"/>
                                      </p:to>
                                    </p:set>
                                    <p:animEffect filter="dissolve(right)" transition="in">
                                      <p:cBhvr>
                                        <p:cTn id="10" dur="750"/>
                                        <p:tgtEl>
                                          <p:spTgt spid="11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8" presetID="9" grpId="1" fill="hold">
                                  <p:stCondLst>
                                    <p:cond delay="0"/>
                                  </p:stCondLst>
                                  <p:iterate type="el" backwards="0">
                                    <p:tmAbs val="0"/>
                                  </p:iterate>
                                  <p:childTnLst>
                                    <p:set>
                                      <p:cBhvr>
                                        <p:cTn id="14" fill="hold"/>
                                        <p:tgtEl>
                                          <p:spTgt spid="111">
                                            <p:txEl>
                                              <p:pRg st="1" end="1"/>
                                            </p:txEl>
                                          </p:spTgt>
                                        </p:tgtEl>
                                        <p:attrNameLst>
                                          <p:attrName>style.visibility</p:attrName>
                                        </p:attrNameLst>
                                      </p:cBhvr>
                                      <p:to>
                                        <p:strVal val="visible"/>
                                      </p:to>
                                    </p:set>
                                    <p:animEffect filter="dissolve(right)" transition="in">
                                      <p:cBhvr>
                                        <p:cTn id="15" dur="750"/>
                                        <p:tgtEl>
                                          <p:spTgt spid="11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nodeType="clickEffect" presetClass="entr" presetSubtype="8" presetID="9" grpId="1" fill="hold">
                                  <p:stCondLst>
                                    <p:cond delay="0"/>
                                  </p:stCondLst>
                                  <p:iterate type="el" backwards="0">
                                    <p:tmAbs val="0"/>
                                  </p:iterate>
                                  <p:childTnLst>
                                    <p:set>
                                      <p:cBhvr>
                                        <p:cTn id="19" fill="hold"/>
                                        <p:tgtEl>
                                          <p:spTgt spid="111">
                                            <p:txEl>
                                              <p:pRg st="2" end="2"/>
                                            </p:txEl>
                                          </p:spTgt>
                                        </p:tgtEl>
                                        <p:attrNameLst>
                                          <p:attrName>style.visibility</p:attrName>
                                        </p:attrNameLst>
                                      </p:cBhvr>
                                      <p:to>
                                        <p:strVal val="visible"/>
                                      </p:to>
                                    </p:set>
                                    <p:animEffect filter="dissolve(right)" transition="in">
                                      <p:cBhvr>
                                        <p:cTn id="20" dur="750"/>
                                        <p:tgtEl>
                                          <p:spTgt spid="11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9" grpId="2" fill="hold">
                                  <p:stCondLst>
                                    <p:cond delay="0"/>
                                  </p:stCondLst>
                                  <p:iterate type="el" backwards="0">
                                    <p:tmAbs val="0"/>
                                  </p:iterate>
                                  <p:childTnLst>
                                    <p:set>
                                      <p:cBhvr>
                                        <p:cTn id="24" fill="hold"/>
                                        <p:tgtEl>
                                          <p:spTgt spid="112"/>
                                        </p:tgtEl>
                                        <p:attrNameLst>
                                          <p:attrName>style.visibility</p:attrName>
                                        </p:attrNameLst>
                                      </p:cBhvr>
                                      <p:to>
                                        <p:strVal val="visible"/>
                                      </p:to>
                                    </p:set>
                                    <p:animEffect filter="dissolve" transition="in">
                                      <p:cBhvr>
                                        <p:cTn id="25" dur="1000"/>
                                        <p:tgtEl>
                                          <p:spTgt spid="1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2" grpId="2"/>
      <p:bldP build="p" bldLvl="5" animBg="1" rev="0" advAuto="0" spid="111"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7" name="Shape 117"/>
          <p:cNvSpPr/>
          <p:nvPr>
            <p:ph type="title"/>
          </p:nvPr>
        </p:nvSpPr>
        <p:spPr>
          <a:xfrm>
            <a:off x="952500" y="444500"/>
            <a:ext cx="11099800" cy="1264045"/>
          </a:xfrm>
          <a:prstGeom prst="rect">
            <a:avLst/>
          </a:prstGeom>
        </p:spPr>
        <p:txBody>
          <a:bodyPr/>
          <a:lstStyle>
            <a:lvl1pPr>
              <a:defRPr i="1" sz="6000"/>
            </a:lvl1pPr>
          </a:lstStyle>
          <a:p>
            <a:pPr lvl="0">
              <a:defRPr i="0" sz="1800"/>
            </a:pPr>
            <a:r>
              <a:rPr i="1" sz="6000"/>
              <a:t>The Feynman Effect</a:t>
            </a:r>
          </a:p>
        </p:txBody>
      </p:sp>
      <p:sp>
        <p:nvSpPr>
          <p:cNvPr id="118" name="Shape 118"/>
          <p:cNvSpPr/>
          <p:nvPr>
            <p:ph type="body" idx="1"/>
          </p:nvPr>
        </p:nvSpPr>
        <p:spPr>
          <a:xfrm>
            <a:off x="673122" y="1708423"/>
            <a:ext cx="11658556" cy="7418862"/>
          </a:xfrm>
          <a:prstGeom prst="rect">
            <a:avLst/>
          </a:prstGeom>
        </p:spPr>
        <p:txBody>
          <a:bodyPr/>
          <a:lstStyle/>
          <a:p>
            <a:pPr lvl="0" marL="444499" indent="-444499">
              <a:defRPr sz="1800"/>
            </a:pPr>
            <a:r>
              <a:rPr sz="3600"/>
              <a:t>Richard Feynman’s lectures were famously clear, understandable and entertaining.  Rapt audiences wondered why the subject was considered hard… until they left the lecture hall.  Ten minutes later, their comprehension evaporated and they were left with only the </a:t>
            </a:r>
            <a:r>
              <a:rPr i="1" sz="3600"/>
              <a:t>memory of having understood</a:t>
            </a:r>
            <a:r>
              <a:rPr sz="3600"/>
              <a:t>.  </a:t>
            </a:r>
            <a:endParaRPr sz="3600"/>
          </a:p>
          <a:p>
            <a:pPr lvl="0" marL="444499" indent="-444499">
              <a:defRPr sz="1800"/>
            </a:pPr>
            <a:r>
              <a:rPr sz="3600"/>
              <a:t>PER has confirmed that having concepts explained to you, no matter how cogently, does not implant them into your long-term understanding.  For that you must take some initiative, work it out for yourself, or discuss it with others (“</a:t>
            </a:r>
            <a:r>
              <a:rPr i="1" sz="3600"/>
              <a:t>interactive engagement</a:t>
            </a:r>
            <a:r>
              <a:rPr sz="3600"/>
              <a:t>”). </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2" presetID="9" grpId="1" fill="hold">
                                  <p:stCondLst>
                                    <p:cond delay="0"/>
                                  </p:stCondLst>
                                  <p:iterate type="el" backwards="0">
                                    <p:tmAbs val="0"/>
                                  </p:iterate>
                                  <p:childTnLst>
                                    <p:set>
                                      <p:cBhvr>
                                        <p:cTn id="6" fill="hold"/>
                                        <p:tgtEl>
                                          <p:spTgt spid="118">
                                            <p:bg/>
                                          </p:spTgt>
                                        </p:tgtEl>
                                        <p:attrNameLst>
                                          <p:attrName>style.visibility</p:attrName>
                                        </p:attrNameLst>
                                      </p:cBhvr>
                                      <p:to>
                                        <p:strVal val="visible"/>
                                      </p:to>
                                    </p:set>
                                    <p:animEffect filter="dissolve(left)" transition="in">
                                      <p:cBhvr>
                                        <p:cTn id="7" dur="1000"/>
                                        <p:tgtEl>
                                          <p:spTgt spid="118">
                                            <p:bg/>
                                          </p:spTgt>
                                        </p:tgtEl>
                                      </p:cBhvr>
                                    </p:animEffect>
                                  </p:childTnLst>
                                </p:cTn>
                              </p:par>
                              <p:par>
                                <p:cTn id="8" presetClass="entr" presetSubtype="2" presetID="9" grpId="1" fill="hold">
                                  <p:stCondLst>
                                    <p:cond delay="0"/>
                                  </p:stCondLst>
                                  <p:iterate type="el" backwards="0">
                                    <p:tmAbs val="0"/>
                                  </p:iterate>
                                  <p:childTnLst>
                                    <p:set>
                                      <p:cBhvr>
                                        <p:cTn id="9" fill="hold"/>
                                        <p:tgtEl>
                                          <p:spTgt spid="118">
                                            <p:txEl>
                                              <p:pRg st="0" end="0"/>
                                            </p:txEl>
                                          </p:spTgt>
                                        </p:tgtEl>
                                        <p:attrNameLst>
                                          <p:attrName>style.visibility</p:attrName>
                                        </p:attrNameLst>
                                      </p:cBhvr>
                                      <p:to>
                                        <p:strVal val="visible"/>
                                      </p:to>
                                    </p:set>
                                    <p:animEffect filter="dissolve(left)" transition="in">
                                      <p:cBhvr>
                                        <p:cTn id="10" dur="1000"/>
                                        <p:tgtEl>
                                          <p:spTgt spid="11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2" presetID="9" grpId="1" fill="hold">
                                  <p:stCondLst>
                                    <p:cond delay="0"/>
                                  </p:stCondLst>
                                  <p:iterate type="el" backwards="0">
                                    <p:tmAbs val="0"/>
                                  </p:iterate>
                                  <p:childTnLst>
                                    <p:set>
                                      <p:cBhvr>
                                        <p:cTn id="14" fill="hold"/>
                                        <p:tgtEl>
                                          <p:spTgt spid="118">
                                            <p:txEl>
                                              <p:pRg st="1" end="1"/>
                                            </p:txEl>
                                          </p:spTgt>
                                        </p:tgtEl>
                                        <p:attrNameLst>
                                          <p:attrName>style.visibility</p:attrName>
                                        </p:attrNameLst>
                                      </p:cBhvr>
                                      <p:to>
                                        <p:strVal val="visible"/>
                                      </p:to>
                                    </p:set>
                                    <p:animEffect filter="dissolve(left)" transition="in">
                                      <p:cBhvr>
                                        <p:cTn id="15" dur="1000"/>
                                        <p:tgtEl>
                                          <p:spTgt spid="118">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18"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2" name="Shape 122"/>
          <p:cNvSpPr/>
          <p:nvPr>
            <p:ph type="title"/>
          </p:nvPr>
        </p:nvSpPr>
        <p:spPr>
          <a:xfrm>
            <a:off x="952500" y="444500"/>
            <a:ext cx="11099800" cy="1108060"/>
          </a:xfrm>
          <a:prstGeom prst="rect">
            <a:avLst/>
          </a:prstGeom>
        </p:spPr>
        <p:txBody>
          <a:bodyPr/>
          <a:lstStyle>
            <a:lvl1pPr>
              <a:defRPr b="1" sz="5000">
                <a:latin typeface="Helvetica"/>
                <a:ea typeface="Helvetica"/>
                <a:cs typeface="Helvetica"/>
                <a:sym typeface="Helvetica"/>
              </a:defRPr>
            </a:lvl1pPr>
          </a:lstStyle>
          <a:p>
            <a:pPr lvl="0">
              <a:defRPr b="0" sz="1800"/>
            </a:pPr>
            <a:r>
              <a:rPr b="1" sz="5000"/>
              <a:t>IMNSHO</a:t>
            </a:r>
          </a:p>
        </p:txBody>
      </p:sp>
      <p:sp>
        <p:nvSpPr>
          <p:cNvPr id="123" name="Shape 123"/>
          <p:cNvSpPr/>
          <p:nvPr>
            <p:ph type="body" idx="1"/>
          </p:nvPr>
        </p:nvSpPr>
        <p:spPr>
          <a:xfrm>
            <a:off x="814672" y="1779142"/>
            <a:ext cx="11658560" cy="7487229"/>
          </a:xfrm>
          <a:prstGeom prst="rect">
            <a:avLst/>
          </a:prstGeom>
        </p:spPr>
        <p:txBody>
          <a:bodyPr/>
          <a:lstStyle/>
          <a:p>
            <a:pPr lvl="0" marL="422275" indent="-422275" defTabSz="554990">
              <a:spcBef>
                <a:spcPts val="3900"/>
              </a:spcBef>
              <a:defRPr sz="1800"/>
            </a:pPr>
            <a:r>
              <a:rPr sz="3420"/>
              <a:t>The </a:t>
            </a:r>
            <a:r>
              <a:rPr i="1" sz="3420"/>
              <a:t>science</a:t>
            </a:r>
            <a:r>
              <a:rPr sz="3420"/>
              <a:t> of Physics Education Research (PER) reminds me of astronomy before Kepler.  A plenitude of tools and expertise have not yet spawned a </a:t>
            </a:r>
            <a:r>
              <a:rPr i="1" sz="3420"/>
              <a:t>general explanatory theory.</a:t>
            </a:r>
            <a:endParaRPr i="1" sz="3420"/>
          </a:p>
          <a:p>
            <a:pPr lvl="0" marL="422275" indent="-422275" defTabSz="554990">
              <a:spcBef>
                <a:spcPts val="3900"/>
              </a:spcBef>
              <a:defRPr sz="1800"/>
            </a:pPr>
            <a:r>
              <a:rPr sz="3420"/>
              <a:t>PER is a crucial discipline, but the current literature seems to encourage a phenomenological, if not reductionist, approach (“</a:t>
            </a:r>
            <a:r>
              <a:rPr i="1" sz="3420"/>
              <a:t>Just find out what works best!</a:t>
            </a:r>
            <a:r>
              <a:rPr sz="3420"/>
              <a:t>”) which impoverishes the holistic educational experience.  </a:t>
            </a:r>
            <a:endParaRPr sz="3420"/>
          </a:p>
          <a:p>
            <a:pPr lvl="0" marL="422275" indent="-422275" defTabSz="554990">
              <a:spcBef>
                <a:spcPts val="3900"/>
              </a:spcBef>
              <a:defRPr sz="1800"/>
            </a:pPr>
            <a:r>
              <a:rPr sz="3420"/>
              <a:t>The </a:t>
            </a:r>
            <a:r>
              <a:rPr i="1" sz="3420"/>
              <a:t>memory of having understood</a:t>
            </a:r>
            <a:r>
              <a:rPr sz="3420"/>
              <a:t> (due to a great lecture) can provide the </a:t>
            </a:r>
            <a:r>
              <a:rPr b="1" sz="3420">
                <a:latin typeface="Helvetica"/>
                <a:ea typeface="Helvetica"/>
                <a:cs typeface="Helvetica"/>
                <a:sym typeface="Helvetica"/>
              </a:rPr>
              <a:t>motivation</a:t>
            </a:r>
            <a:r>
              <a:rPr sz="3420"/>
              <a:t> to </a:t>
            </a:r>
            <a:r>
              <a:rPr i="1" sz="3420"/>
              <a:t>understand again</a:t>
            </a:r>
            <a:r>
              <a:rPr sz="3420"/>
              <a:t>.  With that motivation firmly in place, PER-based techniques </a:t>
            </a:r>
            <a:r>
              <a:rPr i="1" sz="3420"/>
              <a:t>can</a:t>
            </a:r>
            <a:r>
              <a:rPr sz="3420"/>
              <a:t> facilitate the learning process. </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4" presetID="9" grpId="1" fill="hold">
                                  <p:stCondLst>
                                    <p:cond delay="0"/>
                                  </p:stCondLst>
                                  <p:iterate type="el" backwards="0">
                                    <p:tmAbs val="0"/>
                                  </p:iterate>
                                  <p:childTnLst>
                                    <p:set>
                                      <p:cBhvr>
                                        <p:cTn id="6" fill="hold"/>
                                        <p:tgtEl>
                                          <p:spTgt spid="123">
                                            <p:bg/>
                                          </p:spTgt>
                                        </p:tgtEl>
                                        <p:attrNameLst>
                                          <p:attrName>style.visibility</p:attrName>
                                        </p:attrNameLst>
                                      </p:cBhvr>
                                      <p:to>
                                        <p:strVal val="visible"/>
                                      </p:to>
                                    </p:set>
                                    <p:animEffect filter="dissolve(up)" transition="in">
                                      <p:cBhvr>
                                        <p:cTn id="7" dur="1000"/>
                                        <p:tgtEl>
                                          <p:spTgt spid="123">
                                            <p:bg/>
                                          </p:spTgt>
                                        </p:tgtEl>
                                      </p:cBhvr>
                                    </p:animEffect>
                                  </p:childTnLst>
                                </p:cTn>
                              </p:par>
                              <p:par>
                                <p:cTn id="8" presetClass="entr" presetSubtype="4" presetID="9" grpId="1" fill="hold">
                                  <p:stCondLst>
                                    <p:cond delay="0"/>
                                  </p:stCondLst>
                                  <p:iterate type="el" backwards="0">
                                    <p:tmAbs val="0"/>
                                  </p:iterate>
                                  <p:childTnLst>
                                    <p:set>
                                      <p:cBhvr>
                                        <p:cTn id="9" fill="hold"/>
                                        <p:tgtEl>
                                          <p:spTgt spid="123">
                                            <p:txEl>
                                              <p:pRg st="0" end="0"/>
                                            </p:txEl>
                                          </p:spTgt>
                                        </p:tgtEl>
                                        <p:attrNameLst>
                                          <p:attrName>style.visibility</p:attrName>
                                        </p:attrNameLst>
                                      </p:cBhvr>
                                      <p:to>
                                        <p:strVal val="visible"/>
                                      </p:to>
                                    </p:set>
                                    <p:animEffect filter="dissolve(up)" transition="in">
                                      <p:cBhvr>
                                        <p:cTn id="10" dur="1000"/>
                                        <p:tgtEl>
                                          <p:spTgt spid="12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4" presetID="9" grpId="1" fill="hold">
                                  <p:stCondLst>
                                    <p:cond delay="0"/>
                                  </p:stCondLst>
                                  <p:iterate type="el" backwards="0">
                                    <p:tmAbs val="0"/>
                                  </p:iterate>
                                  <p:childTnLst>
                                    <p:set>
                                      <p:cBhvr>
                                        <p:cTn id="14" fill="hold"/>
                                        <p:tgtEl>
                                          <p:spTgt spid="123">
                                            <p:txEl>
                                              <p:pRg st="1" end="1"/>
                                            </p:txEl>
                                          </p:spTgt>
                                        </p:tgtEl>
                                        <p:attrNameLst>
                                          <p:attrName>style.visibility</p:attrName>
                                        </p:attrNameLst>
                                      </p:cBhvr>
                                      <p:to>
                                        <p:strVal val="visible"/>
                                      </p:to>
                                    </p:set>
                                    <p:animEffect filter="dissolve(up)" transition="in">
                                      <p:cBhvr>
                                        <p:cTn id="15" dur="1000"/>
                                        <p:tgtEl>
                                          <p:spTgt spid="12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nodeType="clickEffect" presetClass="entr" presetSubtype="4" presetID="9" grpId="1" fill="hold">
                                  <p:stCondLst>
                                    <p:cond delay="0"/>
                                  </p:stCondLst>
                                  <p:iterate type="el" backwards="0">
                                    <p:tmAbs val="0"/>
                                  </p:iterate>
                                  <p:childTnLst>
                                    <p:set>
                                      <p:cBhvr>
                                        <p:cTn id="19" fill="hold"/>
                                        <p:tgtEl>
                                          <p:spTgt spid="123">
                                            <p:txEl>
                                              <p:pRg st="2" end="2"/>
                                            </p:txEl>
                                          </p:spTgt>
                                        </p:tgtEl>
                                        <p:attrNameLst>
                                          <p:attrName>style.visibility</p:attrName>
                                        </p:attrNameLst>
                                      </p:cBhvr>
                                      <p:to>
                                        <p:strVal val="visible"/>
                                      </p:to>
                                    </p:set>
                                    <p:animEffect filter="dissolve(up)" transition="in">
                                      <p:cBhvr>
                                        <p:cTn id="20" dur="1000"/>
                                        <p:tgtEl>
                                          <p:spTgt spid="12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23"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7" name="Shape 127"/>
          <p:cNvSpPr/>
          <p:nvPr>
            <p:ph type="body" idx="1"/>
          </p:nvPr>
        </p:nvSpPr>
        <p:spPr>
          <a:xfrm>
            <a:off x="952500" y="1733550"/>
            <a:ext cx="11099800" cy="6286500"/>
          </a:xfrm>
          <a:prstGeom prst="rect">
            <a:avLst/>
          </a:prstGeom>
        </p:spPr>
        <p:txBody>
          <a:bodyPr/>
          <a:lstStyle/>
          <a:p>
            <a:pPr lvl="0" marL="0" indent="0" algn="ctr">
              <a:spcBef>
                <a:spcPts val="4000"/>
              </a:spcBef>
              <a:buSzTx/>
              <a:buNone/>
              <a:defRPr sz="1800"/>
            </a:pPr>
            <a:r>
              <a:rPr sz="8000"/>
              <a:t>How to Please</a:t>
            </a:r>
            <a:endParaRPr sz="8000"/>
          </a:p>
          <a:p>
            <a:pPr lvl="0" marL="0" indent="0" algn="ctr">
              <a:spcBef>
                <a:spcPts val="4000"/>
              </a:spcBef>
              <a:buSzTx/>
              <a:buNone/>
              <a:defRPr sz="1800"/>
            </a:pPr>
            <a:r>
              <a:rPr sz="5000"/>
              <a:t>[almost]</a:t>
            </a:r>
            <a:endParaRPr sz="5000"/>
          </a:p>
          <a:p>
            <a:pPr lvl="0" marL="0" indent="0" algn="ctr">
              <a:spcBef>
                <a:spcPts val="4000"/>
              </a:spcBef>
              <a:buSzTx/>
              <a:buNone/>
              <a:defRPr sz="1800"/>
            </a:pPr>
            <a:r>
              <a:rPr sz="8000"/>
              <a:t>Everyone</a:t>
            </a:r>
            <a:endParaRPr sz="8000"/>
          </a:p>
          <a:p>
            <a:pPr lvl="0" marL="0" indent="0" algn="ctr">
              <a:spcBef>
                <a:spcPts val="4000"/>
              </a:spcBef>
              <a:buSzTx/>
              <a:buNone/>
              <a:defRPr sz="1800"/>
            </a:pPr>
            <a:r>
              <a:rPr sz="8000"/>
              <a:t>?</a:t>
            </a:r>
          </a:p>
        </p:txBody>
      </p:sp>
    </p:spTree>
  </p:cSld>
  <p:clrMapOvr>
    <a:masterClrMapping/>
  </p:clrMapOvr>
  <p:transition spd="med" advClick="1">
    <p:wipe dir="l"/>
  </p:transition>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9" name="Shape 129"/>
          <p:cNvSpPr/>
          <p:nvPr>
            <p:ph type="body" idx="1"/>
          </p:nvPr>
        </p:nvSpPr>
        <p:spPr>
          <a:xfrm>
            <a:off x="952500" y="4443095"/>
            <a:ext cx="11099800" cy="4453255"/>
          </a:xfrm>
          <a:prstGeom prst="rect">
            <a:avLst/>
          </a:prstGeom>
        </p:spPr>
        <p:txBody>
          <a:bodyPr/>
          <a:lstStyle/>
          <a:p>
            <a:pPr lvl="0">
              <a:defRPr sz="1800"/>
            </a:pPr>
            <a:r>
              <a:rPr sz="3600"/>
              <a:t>Hundreds(?) of “physically correct” simulations   😊</a:t>
            </a:r>
            <a:endParaRPr sz="3600"/>
          </a:p>
          <a:p>
            <a:pPr lvl="0">
              <a:defRPr sz="1800"/>
            </a:pPr>
            <a:r>
              <a:rPr sz="3600"/>
              <a:t>Play and explore without fear of destruction    😊</a:t>
            </a:r>
            <a:endParaRPr sz="3600"/>
          </a:p>
          <a:p>
            <a:pPr lvl="0">
              <a:defRPr sz="1800"/>
            </a:pPr>
            <a:r>
              <a:rPr sz="3600"/>
              <a:t>No need to operate actual lab equipment   😞</a:t>
            </a:r>
            <a:endParaRPr sz="3600"/>
          </a:p>
          <a:p>
            <a:pPr lvl="0">
              <a:defRPr sz="1800"/>
            </a:pPr>
            <a:r>
              <a:rPr sz="3600"/>
              <a:t>Open Source    😄</a:t>
            </a:r>
          </a:p>
        </p:txBody>
      </p:sp>
      <p:pic>
        <p:nvPicPr>
          <p:cNvPr id="130" name="PhET.png"/>
          <p:cNvPicPr/>
          <p:nvPr/>
        </p:nvPicPr>
        <p:blipFill>
          <a:blip r:embed="rId3">
            <a:extLst/>
          </a:blip>
          <a:stretch>
            <a:fillRect/>
          </a:stretch>
        </p:blipFill>
        <p:spPr>
          <a:xfrm>
            <a:off x="1549400" y="755650"/>
            <a:ext cx="9906000" cy="1536700"/>
          </a:xfrm>
          <a:prstGeom prst="rect">
            <a:avLst/>
          </a:prstGeom>
          <a:ln w="12700">
            <a:miter lim="400000"/>
          </a:ln>
        </p:spPr>
      </p:pic>
      <p:sp>
        <p:nvSpPr>
          <p:cNvPr id="131" name="Shape 131"/>
          <p:cNvSpPr/>
          <p:nvPr/>
        </p:nvSpPr>
        <p:spPr>
          <a:xfrm>
            <a:off x="3015691" y="3043872"/>
            <a:ext cx="6973418"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4200"/>
              </a:spcBef>
              <a:defRPr b="1" u="sng">
                <a:solidFill>
                  <a:srgbClr val="2E0099"/>
                </a:solidFill>
                <a:latin typeface="Courier"/>
                <a:ea typeface="Courier"/>
                <a:cs typeface="Courier"/>
                <a:sym typeface="Courier"/>
                <a:hlinkClick r:id="rId4" invalidUrl="" action="" tgtFrame="" tooltip="" history="1" highlightClick="0" endSnd="0"/>
              </a:defRPr>
            </a:lvl1pPr>
          </a:lstStyle>
          <a:p>
            <a:pPr lvl="0">
              <a:defRPr b="0" sz="1800" u="none">
                <a:solidFill>
                  <a:srgbClr val="000000"/>
                </a:solidFill>
              </a:defRPr>
            </a:pPr>
            <a:r>
              <a:rPr b="1" sz="3600" u="sng">
                <a:solidFill>
                  <a:srgbClr val="2E0099"/>
                </a:solidFill>
                <a:hlinkClick r:id="rId4" invalidUrl="" action="" tgtFrame="" tooltip="" history="1" highlightClick="0" endSnd="0"/>
              </a:rPr>
              <a:t>https://phet.colorado.edu</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4" presetID="9" grpId="1" fill="hold">
                                  <p:stCondLst>
                                    <p:cond delay="0"/>
                                  </p:stCondLst>
                                  <p:iterate type="el" backwards="0">
                                    <p:tmAbs val="0"/>
                                  </p:iterate>
                                  <p:childTnLst>
                                    <p:set>
                                      <p:cBhvr>
                                        <p:cTn id="6" fill="hold"/>
                                        <p:tgtEl>
                                          <p:spTgt spid="129">
                                            <p:bg/>
                                          </p:spTgt>
                                        </p:tgtEl>
                                        <p:attrNameLst>
                                          <p:attrName>style.visibility</p:attrName>
                                        </p:attrNameLst>
                                      </p:cBhvr>
                                      <p:to>
                                        <p:strVal val="visible"/>
                                      </p:to>
                                    </p:set>
                                    <p:animEffect filter="dissolve(up)" transition="in">
                                      <p:cBhvr>
                                        <p:cTn id="7" dur="1000"/>
                                        <p:tgtEl>
                                          <p:spTgt spid="129">
                                            <p:bg/>
                                          </p:spTgt>
                                        </p:tgtEl>
                                      </p:cBhvr>
                                    </p:animEffect>
                                  </p:childTnLst>
                                </p:cTn>
                              </p:par>
                              <p:par>
                                <p:cTn id="8" presetClass="entr" presetSubtype="4" presetID="9" grpId="1" fill="hold">
                                  <p:stCondLst>
                                    <p:cond delay="0"/>
                                  </p:stCondLst>
                                  <p:iterate type="el" backwards="0">
                                    <p:tmAbs val="0"/>
                                  </p:iterate>
                                  <p:childTnLst>
                                    <p:set>
                                      <p:cBhvr>
                                        <p:cTn id="9" fill="hold"/>
                                        <p:tgtEl>
                                          <p:spTgt spid="129">
                                            <p:txEl>
                                              <p:pRg st="0" end="0"/>
                                            </p:txEl>
                                          </p:spTgt>
                                        </p:tgtEl>
                                        <p:attrNameLst>
                                          <p:attrName>style.visibility</p:attrName>
                                        </p:attrNameLst>
                                      </p:cBhvr>
                                      <p:to>
                                        <p:strVal val="visible"/>
                                      </p:to>
                                    </p:set>
                                    <p:animEffect filter="dissolve(up)" transition="in">
                                      <p:cBhvr>
                                        <p:cTn id="10" dur="1000"/>
                                        <p:tgtEl>
                                          <p:spTgt spid="12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4" presetID="9" grpId="1" fill="hold">
                                  <p:stCondLst>
                                    <p:cond delay="0"/>
                                  </p:stCondLst>
                                  <p:iterate type="el" backwards="0">
                                    <p:tmAbs val="0"/>
                                  </p:iterate>
                                  <p:childTnLst>
                                    <p:set>
                                      <p:cBhvr>
                                        <p:cTn id="14" fill="hold"/>
                                        <p:tgtEl>
                                          <p:spTgt spid="129">
                                            <p:txEl>
                                              <p:pRg st="1" end="1"/>
                                            </p:txEl>
                                          </p:spTgt>
                                        </p:tgtEl>
                                        <p:attrNameLst>
                                          <p:attrName>style.visibility</p:attrName>
                                        </p:attrNameLst>
                                      </p:cBhvr>
                                      <p:to>
                                        <p:strVal val="visible"/>
                                      </p:to>
                                    </p:set>
                                    <p:animEffect filter="dissolve(up)" transition="in">
                                      <p:cBhvr>
                                        <p:cTn id="15" dur="1000"/>
                                        <p:tgtEl>
                                          <p:spTgt spid="12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nodeType="clickEffect" presetClass="entr" presetSubtype="4" presetID="9" grpId="1" fill="hold">
                                  <p:stCondLst>
                                    <p:cond delay="0"/>
                                  </p:stCondLst>
                                  <p:iterate type="el" backwards="0">
                                    <p:tmAbs val="0"/>
                                  </p:iterate>
                                  <p:childTnLst>
                                    <p:set>
                                      <p:cBhvr>
                                        <p:cTn id="19" fill="hold"/>
                                        <p:tgtEl>
                                          <p:spTgt spid="129">
                                            <p:txEl>
                                              <p:pRg st="2" end="2"/>
                                            </p:txEl>
                                          </p:spTgt>
                                        </p:tgtEl>
                                        <p:attrNameLst>
                                          <p:attrName>style.visibility</p:attrName>
                                        </p:attrNameLst>
                                      </p:cBhvr>
                                      <p:to>
                                        <p:strVal val="visible"/>
                                      </p:to>
                                    </p:set>
                                    <p:animEffect filter="dissolve(up)" transition="in">
                                      <p:cBhvr>
                                        <p:cTn id="20" dur="1000"/>
                                        <p:tgtEl>
                                          <p:spTgt spid="12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4" presetID="9" grpId="1" fill="hold">
                                  <p:stCondLst>
                                    <p:cond delay="0"/>
                                  </p:stCondLst>
                                  <p:iterate type="el" backwards="0">
                                    <p:tmAbs val="0"/>
                                  </p:iterate>
                                  <p:childTnLst>
                                    <p:set>
                                      <p:cBhvr>
                                        <p:cTn id="24" fill="hold"/>
                                        <p:tgtEl>
                                          <p:spTgt spid="129">
                                            <p:txEl>
                                              <p:pRg st="3" end="3"/>
                                            </p:txEl>
                                          </p:spTgt>
                                        </p:tgtEl>
                                        <p:attrNameLst>
                                          <p:attrName>style.visibility</p:attrName>
                                        </p:attrNameLst>
                                      </p:cBhvr>
                                      <p:to>
                                        <p:strVal val="visible"/>
                                      </p:to>
                                    </p:set>
                                    <p:animEffect filter="dissolve(up)" transition="in">
                                      <p:cBhvr>
                                        <p:cTn id="25" dur="1000"/>
                                        <p:tgtEl>
                                          <p:spTgt spid="129">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29"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 name="Shape 38"/>
          <p:cNvSpPr/>
          <p:nvPr>
            <p:ph type="title"/>
          </p:nvPr>
        </p:nvSpPr>
        <p:spPr>
          <a:prstGeom prst="rect">
            <a:avLst/>
          </a:prstGeom>
        </p:spPr>
        <p:txBody>
          <a:bodyPr/>
          <a:lstStyle>
            <a:lvl1pPr>
              <a:defRPr b="1" i="1" sz="6400">
                <a:latin typeface="Gill Sans"/>
                <a:ea typeface="Gill Sans"/>
                <a:cs typeface="Gill Sans"/>
                <a:sym typeface="Gill Sans"/>
              </a:defRPr>
            </a:lvl1pPr>
          </a:lstStyle>
          <a:p>
            <a:pPr lvl="0">
              <a:defRPr b="0" i="0" sz="1800"/>
            </a:pPr>
            <a:r>
              <a:rPr b="1" i="1" sz="6400"/>
              <a:t>OUTLINE</a:t>
            </a:r>
          </a:p>
        </p:txBody>
      </p:sp>
      <p:sp>
        <p:nvSpPr>
          <p:cNvPr id="39" name="Shape 39"/>
          <p:cNvSpPr/>
          <p:nvPr>
            <p:ph type="body" idx="1"/>
          </p:nvPr>
        </p:nvSpPr>
        <p:spPr>
          <a:xfrm>
            <a:off x="820984" y="2603500"/>
            <a:ext cx="11916279" cy="6286500"/>
          </a:xfrm>
          <a:prstGeom prst="rect">
            <a:avLst/>
          </a:prstGeom>
        </p:spPr>
        <p:txBody>
          <a:bodyPr/>
          <a:lstStyle/>
          <a:p>
            <a:pPr lvl="0" marL="444499" indent="-444499">
              <a:spcBef>
                <a:spcPts val="8000"/>
              </a:spcBef>
              <a:defRPr sz="1800"/>
            </a:pPr>
            <a:r>
              <a:rPr sz="4600"/>
              <a:t>What Erich Said &amp; Did</a:t>
            </a:r>
            <a:endParaRPr sz="4600"/>
          </a:p>
          <a:p>
            <a:pPr lvl="0" marL="444499" indent="-444499">
              <a:spcBef>
                <a:spcPts val="8000"/>
              </a:spcBef>
              <a:defRPr sz="1800"/>
            </a:pPr>
            <a:r>
              <a:rPr sz="4600"/>
              <a:t>What </a:t>
            </a:r>
            <a:r>
              <a:rPr b="1" sz="4600">
                <a:latin typeface="Helvetica"/>
                <a:ea typeface="Helvetica"/>
                <a:cs typeface="Helvetica"/>
                <a:sym typeface="Helvetica"/>
              </a:rPr>
              <a:t>P</a:t>
            </a:r>
            <a:r>
              <a:rPr sz="4600"/>
              <a:t>hysics </a:t>
            </a:r>
            <a:r>
              <a:rPr b="1" sz="4600">
                <a:latin typeface="Helvetica"/>
                <a:ea typeface="Helvetica"/>
                <a:cs typeface="Helvetica"/>
                <a:sym typeface="Helvetica"/>
              </a:rPr>
              <a:t>E</a:t>
            </a:r>
            <a:r>
              <a:rPr sz="4600"/>
              <a:t>ducation </a:t>
            </a:r>
            <a:r>
              <a:rPr b="1" sz="4600">
                <a:latin typeface="Helvetica"/>
                <a:ea typeface="Helvetica"/>
                <a:cs typeface="Helvetica"/>
                <a:sym typeface="Helvetica"/>
              </a:rPr>
              <a:t>R</a:t>
            </a:r>
            <a:r>
              <a:rPr sz="4600"/>
              <a:t>esearch Shows</a:t>
            </a:r>
            <a:endParaRPr sz="4600"/>
          </a:p>
          <a:p>
            <a:pPr lvl="0" marL="444499" indent="-444499">
              <a:spcBef>
                <a:spcPts val="8000"/>
              </a:spcBef>
              <a:defRPr sz="1800"/>
            </a:pPr>
            <a:r>
              <a:rPr sz="4600"/>
              <a:t>How to Please [almost] Everyone </a:t>
            </a:r>
          </a:p>
        </p:txBody>
      </p:sp>
    </p:spTree>
  </p:cSld>
  <p:clrMapOvr>
    <a:masterClrMapping/>
  </p:clrMapOvr>
  <p:transition spd="slow" advClick="1">
    <p:dissolve/>
  </p:transition>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5" name="Shape 135"/>
          <p:cNvSpPr/>
          <p:nvPr>
            <p:ph type="title"/>
          </p:nvPr>
        </p:nvSpPr>
        <p:spPr>
          <a:xfrm>
            <a:off x="952500" y="335182"/>
            <a:ext cx="11099800" cy="2620455"/>
          </a:xfrm>
          <a:prstGeom prst="rect">
            <a:avLst/>
          </a:prstGeom>
        </p:spPr>
        <p:txBody>
          <a:bodyPr/>
          <a:lstStyle/>
          <a:p>
            <a:pPr lvl="0">
              <a:defRPr sz="1800"/>
            </a:pPr>
            <a:r>
              <a:rPr sz="4800"/>
              <a:t>Excerpt from </a:t>
            </a:r>
            <a:r>
              <a:rPr sz="4800" u="sng">
                <a:hlinkClick r:id="rId3" invalidUrl="" action="" tgtFrame="" tooltip="" history="1" highlightClick="0" endSnd="0"/>
              </a:rPr>
              <a:t>Koschmann</a:t>
            </a:r>
            <a:r>
              <a:rPr sz="4800"/>
              <a:t> (1996)</a:t>
            </a:r>
            <a:endParaRPr sz="4800"/>
          </a:p>
          <a:p>
            <a:pPr lvl="0">
              <a:defRPr sz="1800"/>
            </a:pPr>
            <a:endParaRPr sz="1600"/>
          </a:p>
          <a:p>
            <a:pPr lvl="0">
              <a:defRPr sz="1800"/>
            </a:pPr>
            <a:r>
              <a:rPr i="1" sz="3600"/>
              <a:t>“Paradigm Shifts and Instructional Technology”</a:t>
            </a:r>
            <a:endParaRPr i="1" sz="3600"/>
          </a:p>
          <a:p>
            <a:pPr lvl="0">
              <a:defRPr sz="1800"/>
            </a:pPr>
            <a:endParaRPr sz="600"/>
          </a:p>
          <a:p>
            <a:pPr lvl="0">
              <a:defRPr sz="1800"/>
            </a:pPr>
            <a:r>
              <a:rPr sz="2800"/>
              <a:t>(</a:t>
            </a:r>
            <a:r>
              <a:rPr b="1" sz="2800">
                <a:latin typeface="Helvetica"/>
                <a:ea typeface="Helvetica"/>
                <a:cs typeface="Helvetica"/>
                <a:sym typeface="Helvetica"/>
              </a:rPr>
              <a:t>C</a:t>
            </a:r>
            <a:r>
              <a:rPr sz="2800"/>
              <a:t>omputer-</a:t>
            </a:r>
            <a:r>
              <a:rPr b="1" sz="2800">
                <a:latin typeface="Helvetica"/>
                <a:ea typeface="Helvetica"/>
                <a:cs typeface="Helvetica"/>
                <a:sym typeface="Helvetica"/>
              </a:rPr>
              <a:t>S</a:t>
            </a:r>
            <a:r>
              <a:rPr sz="2800"/>
              <a:t>upported </a:t>
            </a:r>
            <a:r>
              <a:rPr b="1" sz="2800">
                <a:latin typeface="Helvetica"/>
                <a:ea typeface="Helvetica"/>
                <a:cs typeface="Helvetica"/>
                <a:sym typeface="Helvetica"/>
              </a:rPr>
              <a:t>C</a:t>
            </a:r>
            <a:r>
              <a:rPr sz="2800"/>
              <a:t>ollaborative </a:t>
            </a:r>
            <a:r>
              <a:rPr b="1" sz="2800">
                <a:latin typeface="Helvetica"/>
                <a:ea typeface="Helvetica"/>
                <a:cs typeface="Helvetica"/>
                <a:sym typeface="Helvetica"/>
              </a:rPr>
              <a:t>L</a:t>
            </a:r>
            <a:r>
              <a:rPr sz="2800"/>
              <a:t>earning) </a:t>
            </a:r>
          </a:p>
        </p:txBody>
      </p:sp>
      <p:sp>
        <p:nvSpPr>
          <p:cNvPr id="136" name="Shape 136"/>
          <p:cNvSpPr/>
          <p:nvPr>
            <p:ph type="body" idx="1"/>
          </p:nvPr>
        </p:nvSpPr>
        <p:spPr>
          <a:xfrm>
            <a:off x="952500" y="2852395"/>
            <a:ext cx="11099800" cy="6286501"/>
          </a:xfrm>
          <a:prstGeom prst="rect">
            <a:avLst/>
          </a:prstGeom>
        </p:spPr>
        <p:txBody>
          <a:bodyPr/>
          <a:lstStyle/>
          <a:p>
            <a:pPr lvl="0">
              <a:defRPr sz="1800"/>
            </a:pPr>
            <a:r>
              <a:rPr sz="3300"/>
              <a:t>“If machines can be programmed to display intelligent behavior, there is no reason, at least in principle, that systems could not be designed to assume the role of a skilled teacher.  Since </a:t>
            </a:r>
            <a:r>
              <a:rPr b="1" sz="3300">
                <a:latin typeface="Helvetica"/>
                <a:ea typeface="Helvetica"/>
                <a:cs typeface="Helvetica"/>
                <a:sym typeface="Helvetica"/>
              </a:rPr>
              <a:t>one-on-one tutoring is commonly considered the gold standard against which other methods of instruction are measured</a:t>
            </a:r>
            <a:r>
              <a:rPr sz="3300"/>
              <a:t>, the [CSCL] paradigm is founded on the proposition that </a:t>
            </a:r>
            <a:r>
              <a:rPr b="1" sz="3300">
                <a:latin typeface="Helvetica"/>
                <a:ea typeface="Helvetica"/>
                <a:cs typeface="Helvetica"/>
                <a:sym typeface="Helvetica"/>
              </a:rPr>
              <a:t>education could be globally improved by providing every student with a personal (albeit machine-based) tutor</a:t>
            </a:r>
            <a:r>
              <a:rPr sz="3300"/>
              <a:t>.”</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16" presetID="23" grpId="1" fill="hold">
                                  <p:stCondLst>
                                    <p:cond delay="0"/>
                                  </p:stCondLst>
                                  <p:iterate type="el" backwards="0">
                                    <p:tmAbs val="0"/>
                                  </p:iterate>
                                  <p:childTnLst>
                                    <p:set>
                                      <p:cBhvr>
                                        <p:cTn id="6" fill="hold"/>
                                        <p:tgtEl>
                                          <p:spTgt spid="136"/>
                                        </p:tgtEl>
                                        <p:attrNameLst>
                                          <p:attrName>style.visibility</p:attrName>
                                        </p:attrNameLst>
                                      </p:cBhvr>
                                      <p:to>
                                        <p:strVal val="visible"/>
                                      </p:to>
                                    </p:set>
                                    <p:anim calcmode="lin" valueType="num">
                                      <p:cBhvr>
                                        <p:cTn id="7" dur="1500" fill="hold"/>
                                        <p:tgtEl>
                                          <p:spTgt spid="136"/>
                                        </p:tgtEl>
                                        <p:attrNameLst>
                                          <p:attrName>ppt_w</p:attrName>
                                        </p:attrNameLst>
                                      </p:cBhvr>
                                      <p:tavLst>
                                        <p:tav tm="0">
                                          <p:val>
                                            <p:fltVal val="0"/>
                                          </p:val>
                                        </p:tav>
                                        <p:tav tm="100000">
                                          <p:val>
                                            <p:strVal val="#ppt_w"/>
                                          </p:val>
                                        </p:tav>
                                      </p:tavLst>
                                    </p:anim>
                                    <p:anim calcmode="lin" valueType="num">
                                      <p:cBhvr>
                                        <p:cTn id="8" dur="1500" fill="hold"/>
                                        <p:tgtEl>
                                          <p:spTgt spid="13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6" grpId="1"/>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 name="Shape 140"/>
          <p:cNvSpPr/>
          <p:nvPr>
            <p:ph type="title"/>
          </p:nvPr>
        </p:nvSpPr>
        <p:spPr>
          <a:xfrm>
            <a:off x="387198" y="304800"/>
            <a:ext cx="12230404" cy="2159001"/>
          </a:xfrm>
          <a:prstGeom prst="rect">
            <a:avLst/>
          </a:prstGeom>
          <a:ln w="9525">
            <a:bevel/>
          </a:ln>
        </p:spPr>
        <p:txBody>
          <a:bodyPr/>
          <a:lstStyle/>
          <a:p>
            <a:pPr lvl="0">
              <a:defRPr sz="1800"/>
            </a:pPr>
            <a:r>
              <a:rPr sz="4800"/>
              <a:t>(“Okay, smartass, what do </a:t>
            </a:r>
            <a:r>
              <a:rPr i="1" sz="4800" u="sng"/>
              <a:t>you</a:t>
            </a:r>
            <a:r>
              <a:rPr sz="4800"/>
              <a:t> suggest?”)</a:t>
            </a:r>
          </a:p>
        </p:txBody>
      </p:sp>
      <p:sp>
        <p:nvSpPr>
          <p:cNvPr id="141" name="Shape 141"/>
          <p:cNvSpPr/>
          <p:nvPr>
            <p:ph type="body" idx="1"/>
          </p:nvPr>
        </p:nvSpPr>
        <p:spPr>
          <a:prstGeom prst="rect">
            <a:avLst/>
          </a:prstGeom>
        </p:spPr>
        <p:txBody>
          <a:bodyPr/>
          <a:lstStyle/>
          <a:p>
            <a:pPr lvl="0">
              <a:defRPr sz="1800"/>
            </a:pPr>
            <a:r>
              <a:rPr sz="3600"/>
              <a:t>Effective PER methods can be delivered by “expert systems” with infinite patience.  </a:t>
            </a:r>
            <a:r>
              <a:rPr sz="3200"/>
              <a:t>(</a:t>
            </a:r>
            <a:r>
              <a:rPr i="1" sz="3200"/>
              <a:t>e.g.</a:t>
            </a:r>
            <a:r>
              <a:rPr sz="3200"/>
              <a:t> PhET+CSCL.)</a:t>
            </a:r>
            <a:endParaRPr sz="3200"/>
          </a:p>
          <a:p>
            <a:pPr lvl="0">
              <a:defRPr sz="1800"/>
            </a:pPr>
            <a:r>
              <a:rPr sz="3600"/>
              <a:t>This will free human teachers to “</a:t>
            </a:r>
            <a:r>
              <a:rPr i="1" sz="3600"/>
              <a:t>focus on their own strengths</a:t>
            </a:r>
            <a:r>
              <a:rPr sz="3600"/>
              <a:t>” (like giving wonderful lectures). </a:t>
            </a:r>
            <a:endParaRPr sz="3600"/>
          </a:p>
          <a:p>
            <a:pPr lvl="0">
              <a:defRPr sz="1800"/>
            </a:pPr>
            <a:r>
              <a:rPr sz="3600"/>
              <a:t>[Not a] Problem: fewer human teachers may be needed.  We will need to educate university administrators, politicians and </a:t>
            </a:r>
            <a:r>
              <a:rPr i="1" sz="3600"/>
              <a:t>parents</a:t>
            </a:r>
            <a:r>
              <a:rPr sz="3600"/>
              <a:t> about the proper role(s) of Physics in society.  </a:t>
            </a:r>
          </a:p>
        </p:txBody>
      </p:sp>
      <p:sp>
        <p:nvSpPr>
          <p:cNvPr id="142" name="Shape 142"/>
          <p:cNvSpPr/>
          <p:nvPr/>
        </p:nvSpPr>
        <p:spPr>
          <a:xfrm>
            <a:off x="1387277" y="6040338"/>
            <a:ext cx="1544661" cy="824833"/>
          </a:xfrm>
          <a:prstGeom prst="rect">
            <a:avLst/>
          </a:prstGeom>
          <a:solidFill>
            <a:srgbClr val="FFFFFF"/>
          </a:solidFill>
          <a:ln w="12700">
            <a:miter lim="400000"/>
          </a:ln>
        </p:spPr>
        <p:txBody>
          <a:bodyPr lIns="0" tIns="0" rIns="0" bIns="0" anchor="ctr"/>
          <a:lstStyle/>
          <a:p>
            <a:pPr lvl="0">
              <a:defRPr sz="2400"/>
            </a:pPr>
          </a:p>
        </p:txBody>
      </p:sp>
    </p:spTree>
  </p:cSld>
  <p:clrMapOvr>
    <a:masterClrMapping/>
  </p:clrMapOvr>
  <p:transition spd="med"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9" grpId="1" fill="hold">
                                  <p:stCondLst>
                                    <p:cond delay="0"/>
                                  </p:stCondLst>
                                  <p:iterate type="el" backwards="0">
                                    <p:tmAbs val="0"/>
                                  </p:iterate>
                                  <p:childTnLst>
                                    <p:set>
                                      <p:cBhvr>
                                        <p:cTn id="6" fill="hold"/>
                                        <p:tgtEl>
                                          <p:spTgt spid="141">
                                            <p:bg/>
                                          </p:spTgt>
                                        </p:tgtEl>
                                        <p:attrNameLst>
                                          <p:attrName>style.visibility</p:attrName>
                                        </p:attrNameLst>
                                      </p:cBhvr>
                                      <p:to>
                                        <p:strVal val="visible"/>
                                      </p:to>
                                    </p:set>
                                    <p:animEffect filter="dissolve" transition="in">
                                      <p:cBhvr>
                                        <p:cTn id="7" dur="1000"/>
                                        <p:tgtEl>
                                          <p:spTgt spid="141">
                                            <p:bg/>
                                          </p:spTgt>
                                        </p:tgtEl>
                                      </p:cBhvr>
                                    </p:animEffect>
                                  </p:childTnLst>
                                </p:cTn>
                              </p:par>
                              <p:par>
                                <p:cTn id="8" presetClass="entr" presetSubtype="0" presetID="9" grpId="1" fill="hold">
                                  <p:stCondLst>
                                    <p:cond delay="0"/>
                                  </p:stCondLst>
                                  <p:iterate type="el" backwards="0">
                                    <p:tmAbs val="0"/>
                                  </p:iterate>
                                  <p:childTnLst>
                                    <p:set>
                                      <p:cBhvr>
                                        <p:cTn id="9" fill="hold"/>
                                        <p:tgtEl>
                                          <p:spTgt spid="141">
                                            <p:txEl>
                                              <p:pRg st="0" end="0"/>
                                            </p:txEl>
                                          </p:spTgt>
                                        </p:tgtEl>
                                        <p:attrNameLst>
                                          <p:attrName>style.visibility</p:attrName>
                                        </p:attrNameLst>
                                      </p:cBhvr>
                                      <p:to>
                                        <p:strVal val="visible"/>
                                      </p:to>
                                    </p:set>
                                    <p:animEffect filter="dissolve" transition="in">
                                      <p:cBhvr>
                                        <p:cTn id="10" dur="1000"/>
                                        <p:tgtEl>
                                          <p:spTgt spid="14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9" grpId="1" fill="hold">
                                  <p:stCondLst>
                                    <p:cond delay="0"/>
                                  </p:stCondLst>
                                  <p:iterate type="el" backwards="0">
                                    <p:tmAbs val="0"/>
                                  </p:iterate>
                                  <p:childTnLst>
                                    <p:set>
                                      <p:cBhvr>
                                        <p:cTn id="14" fill="hold"/>
                                        <p:tgtEl>
                                          <p:spTgt spid="141">
                                            <p:txEl>
                                              <p:pRg st="1" end="1"/>
                                            </p:txEl>
                                          </p:spTgt>
                                        </p:tgtEl>
                                        <p:attrNameLst>
                                          <p:attrName>style.visibility</p:attrName>
                                        </p:attrNameLst>
                                      </p:cBhvr>
                                      <p:to>
                                        <p:strVal val="visible"/>
                                      </p:to>
                                    </p:set>
                                    <p:animEffect filter="dissolve" transition="in">
                                      <p:cBhvr>
                                        <p:cTn id="15" dur="1000"/>
                                        <p:tgtEl>
                                          <p:spTgt spid="14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nodeType="clickEffect" presetClass="entr" presetSubtype="0" presetID="9" grpId="1" fill="hold">
                                  <p:stCondLst>
                                    <p:cond delay="0"/>
                                  </p:stCondLst>
                                  <p:iterate type="el" backwards="0">
                                    <p:tmAbs val="0"/>
                                  </p:iterate>
                                  <p:childTnLst>
                                    <p:set>
                                      <p:cBhvr>
                                        <p:cTn id="19" fill="hold"/>
                                        <p:tgtEl>
                                          <p:spTgt spid="141">
                                            <p:txEl>
                                              <p:pRg st="2" end="2"/>
                                            </p:txEl>
                                          </p:spTgt>
                                        </p:tgtEl>
                                        <p:attrNameLst>
                                          <p:attrName>style.visibility</p:attrName>
                                        </p:attrNameLst>
                                      </p:cBhvr>
                                      <p:to>
                                        <p:strVal val="visible"/>
                                      </p:to>
                                    </p:set>
                                    <p:animEffect filter="dissolve" transition="in">
                                      <p:cBhvr>
                                        <p:cTn id="20" dur="1000"/>
                                        <p:tgtEl>
                                          <p:spTgt spid="14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nodeType="clickEffect" presetClass="exit" presetSubtype="0" presetID="9" grpId="2" fill="hold">
                                  <p:stCondLst>
                                    <p:cond delay="0"/>
                                  </p:stCondLst>
                                  <p:iterate type="el" backwards="0">
                                    <p:tmAbs val="0"/>
                                  </p:iterate>
                                  <p:childTnLst>
                                    <p:animEffect filter="dissolve" transition="out">
                                      <p:cBhvr>
                                        <p:cTn id="24" dur="1000" fill="hold"/>
                                        <p:tgtEl>
                                          <p:spTgt spid="142"/>
                                        </p:tgtEl>
                                      </p:cBhvr>
                                    </p:animEffect>
                                    <p:set>
                                      <p:cBhvr>
                                        <p:cTn id="25" fill="hold">
                                          <p:stCondLst>
                                            <p:cond delay="999"/>
                                          </p:stCondLst>
                                        </p:cTn>
                                        <p:tgtEl>
                                          <p:spTgt spid="14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2" grpId="2"/>
      <p:bldP build="p" bldLvl="5" animBg="1" rev="0" advAuto="0" spid="141" grpId="1"/>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6" name="EWV-MotivatingToLearn.mp4"/>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742400" y="341633"/>
            <a:ext cx="11520000" cy="6624002"/>
          </a:xfrm>
          <a:prstGeom prst="rect">
            <a:avLst/>
          </a:prstGeom>
        </p:spPr>
      </p:pic>
      <p:sp>
        <p:nvSpPr>
          <p:cNvPr id="147" name="Shape 147"/>
          <p:cNvSpPr/>
          <p:nvPr/>
        </p:nvSpPr>
        <p:spPr>
          <a:xfrm>
            <a:off x="1371528" y="7332269"/>
            <a:ext cx="11414478" cy="2120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spcBef>
                <a:spcPts val="4200"/>
              </a:spcBef>
              <a:defRPr sz="4400"/>
            </a:lvl1pPr>
          </a:lstStyle>
          <a:p>
            <a:pPr lvl="0">
              <a:defRPr sz="1800"/>
            </a:pPr>
            <a:r>
              <a:rPr sz="4400"/>
              <a:t>“The main job of the teacher is to get the students so interested in the subject that they go and learn it on their own.”</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14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46"/>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1" name="Shape 151"/>
          <p:cNvSpPr/>
          <p:nvPr>
            <p:ph type="title"/>
          </p:nvPr>
        </p:nvSpPr>
        <p:spPr>
          <a:xfrm>
            <a:off x="952500" y="444500"/>
            <a:ext cx="11099800" cy="1715351"/>
          </a:xfrm>
          <a:prstGeom prst="rect">
            <a:avLst/>
          </a:prstGeom>
        </p:spPr>
        <p:txBody>
          <a:bodyPr/>
          <a:lstStyle>
            <a:lvl1pPr>
              <a:defRPr b="1" i="1" sz="6400">
                <a:latin typeface="Helvetica"/>
                <a:ea typeface="Helvetica"/>
                <a:cs typeface="Helvetica"/>
                <a:sym typeface="Helvetica"/>
              </a:defRPr>
            </a:lvl1pPr>
          </a:lstStyle>
          <a:p>
            <a:pPr lvl="0">
              <a:defRPr b="0" i="0" sz="1800"/>
            </a:pPr>
            <a:r>
              <a:rPr b="1" i="1" sz="6400"/>
              <a:t>Acknowledgements</a:t>
            </a:r>
          </a:p>
        </p:txBody>
      </p:sp>
      <p:sp>
        <p:nvSpPr>
          <p:cNvPr id="152" name="Shape 152"/>
          <p:cNvSpPr/>
          <p:nvPr>
            <p:ph type="body" idx="1"/>
          </p:nvPr>
        </p:nvSpPr>
        <p:spPr>
          <a:xfrm>
            <a:off x="952500" y="2158058"/>
            <a:ext cx="11099801" cy="7190084"/>
          </a:xfrm>
          <a:prstGeom prst="rect">
            <a:avLst/>
          </a:prstGeom>
        </p:spPr>
        <p:txBody>
          <a:bodyPr/>
          <a:lstStyle/>
          <a:p>
            <a:pPr lvl="0">
              <a:defRPr sz="1800"/>
            </a:pPr>
            <a:r>
              <a:rPr b="1" i="1" sz="3600">
                <a:solidFill>
                  <a:srgbClr val="0433FF"/>
                </a:solidFill>
                <a:latin typeface="Helvetica"/>
                <a:ea typeface="Helvetica"/>
                <a:cs typeface="Helvetica"/>
                <a:sym typeface="Helvetica"/>
                <a:hlinkClick r:id="rId3" invalidUrl="" action="" tgtFrame="" tooltip="" history="1" highlightClick="0" endSnd="0"/>
              </a:rPr>
              <a:t>Erich</a:t>
            </a:r>
            <a:r>
              <a:rPr sz="3600"/>
              <a:t>, of course, and his UBC </a:t>
            </a:r>
            <a:r>
              <a:rPr i="1" sz="3600">
                <a:solidFill>
                  <a:srgbClr val="0433FF"/>
                </a:solidFill>
                <a:hlinkClick r:id="rId4" invalidUrl="" action="" tgtFrame="" tooltip="" history="1" highlightClick="0" endSnd="0"/>
              </a:rPr>
              <a:t>Legacy interview</a:t>
            </a:r>
            <a:r>
              <a:rPr sz="3600"/>
              <a:t> </a:t>
            </a:r>
            <a:endParaRPr sz="3600"/>
          </a:p>
          <a:p>
            <a:pPr lvl="0">
              <a:defRPr sz="1800"/>
            </a:pPr>
            <a:r>
              <a:rPr sz="3600"/>
              <a:t>Alan Poon (whose </a:t>
            </a:r>
            <a:r>
              <a:rPr i="1" sz="3600">
                <a:solidFill>
                  <a:srgbClr val="0433FF"/>
                </a:solidFill>
                <a:hlinkClick r:id="rId5" invalidUrl="" action="" tgtFrame="" tooltip="" history="1" highlightClick="0" endSnd="0"/>
              </a:rPr>
              <a:t>talk</a:t>
            </a:r>
            <a:r>
              <a:rPr sz="3600"/>
              <a:t> on Erich’s teaching is online)</a:t>
            </a:r>
            <a:endParaRPr sz="3600"/>
          </a:p>
          <a:p>
            <a:pPr lvl="0">
              <a:defRPr sz="1800"/>
            </a:pPr>
            <a:r>
              <a:rPr sz="3600"/>
              <a:t>Carl Wieman and the </a:t>
            </a:r>
            <a:r>
              <a:rPr sz="3600">
                <a:solidFill>
                  <a:srgbClr val="0433FF"/>
                </a:solidFill>
                <a:hlinkClick r:id="rId6" invalidUrl="" action="" tgtFrame="" tooltip="" history="1" highlightClick="0" endSnd="0"/>
              </a:rPr>
              <a:t>CWSEI</a:t>
            </a:r>
            <a:r>
              <a:rPr sz="3600"/>
              <a:t> team at UBC</a:t>
            </a:r>
            <a:endParaRPr sz="3600"/>
          </a:p>
          <a:p>
            <a:pPr lvl="0">
              <a:defRPr sz="1800"/>
            </a:pPr>
            <a:r>
              <a:rPr sz="3600"/>
              <a:t>PER review by </a:t>
            </a:r>
            <a:r>
              <a:rPr sz="3600">
                <a:solidFill>
                  <a:srgbClr val="0433FF"/>
                </a:solidFill>
                <a:hlinkClick r:id="rId7" invalidUrl="" action="" tgtFrame="" tooltip="" history="1" highlightClick="0" endSnd="0"/>
              </a:rPr>
              <a:t>Doktor</a:t>
            </a:r>
            <a:r>
              <a:rPr sz="3600"/>
              <a:t> </a:t>
            </a:r>
            <a:r>
              <a:rPr i="1" sz="3600"/>
              <a:t>et al</a:t>
            </a:r>
            <a:r>
              <a:rPr sz="3600"/>
              <a:t>. and its 539 references</a:t>
            </a:r>
            <a:endParaRPr sz="3600"/>
          </a:p>
          <a:p>
            <a:pPr lvl="0">
              <a:defRPr sz="1800"/>
            </a:pPr>
            <a:r>
              <a:rPr sz="3600">
                <a:solidFill>
                  <a:srgbClr val="0433FF"/>
                </a:solidFill>
                <a:hlinkClick r:id="rId8" invalidUrl="" action="" tgtFrame="" tooltip="" history="1" highlightClick="0" endSnd="0"/>
              </a:rPr>
              <a:t>Koschmann</a:t>
            </a:r>
            <a:r>
              <a:rPr sz="3600"/>
              <a:t> &amp; other developers of CAI/ITS/CSCL</a:t>
            </a:r>
            <a:endParaRPr sz="3600"/>
          </a:p>
          <a:p>
            <a:pPr lvl="0" marL="0" indent="0">
              <a:buSzTx/>
              <a:buNone/>
              <a:defRPr sz="1800"/>
            </a:pPr>
            <a:r>
              <a:rPr i="1" sz="3200"/>
              <a:t>This talk</a:t>
            </a:r>
            <a:r>
              <a:rPr sz="3200"/>
              <a:t> is at</a:t>
            </a:r>
            <a:r>
              <a:rPr sz="3000">
                <a:latin typeface="Courier"/>
                <a:ea typeface="Courier"/>
                <a:cs typeface="Courier"/>
                <a:sym typeface="Courier"/>
              </a:rPr>
              <a:t> </a:t>
            </a:r>
            <a:r>
              <a:rPr sz="3000">
                <a:solidFill>
                  <a:srgbClr val="0433FF"/>
                </a:solidFill>
                <a:latin typeface="Courier"/>
                <a:ea typeface="Courier"/>
                <a:cs typeface="Courier"/>
                <a:sym typeface="Courier"/>
                <a:hlinkClick r:id="rId9" invalidUrl="" action="" tgtFrame="" tooltip="" history="1" highlightClick="0" endSnd="0"/>
              </a:rPr>
              <a:t>http://jick.net/vogt/Vogt-teacher/</a:t>
            </a:r>
          </a:p>
        </p:txBody>
      </p:sp>
    </p:spTree>
  </p:cSld>
  <p:clrMapOvr>
    <a:masterClrMapping/>
  </p:clrMapOvr>
  <p:transition spd="slow" advClick="1">
    <p:dissolve/>
  </p:transition>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6" name="Teach07.gif"/>
          <p:cNvPicPr/>
          <p:nvPr/>
        </p:nvPicPr>
        <p:blipFill>
          <a:blip r:embed="rId2">
            <a:alphaModFix amt="24817"/>
            <a:extLst/>
          </a:blip>
          <a:stretch>
            <a:fillRect/>
          </a:stretch>
        </p:blipFill>
        <p:spPr>
          <a:xfrm>
            <a:off x="7281306" y="-12245"/>
            <a:ext cx="5676901" cy="4343401"/>
          </a:xfrm>
          <a:prstGeom prst="rect">
            <a:avLst/>
          </a:prstGeom>
          <a:ln w="12700">
            <a:miter lim="400000"/>
          </a:ln>
        </p:spPr>
      </p:pic>
      <p:sp>
        <p:nvSpPr>
          <p:cNvPr id="157" name="Shape 157"/>
          <p:cNvSpPr/>
          <p:nvPr>
            <p:ph type="title"/>
          </p:nvPr>
        </p:nvSpPr>
        <p:spPr>
          <a:xfrm>
            <a:off x="952500" y="444500"/>
            <a:ext cx="11099800" cy="1210783"/>
          </a:xfrm>
          <a:prstGeom prst="rect">
            <a:avLst/>
          </a:prstGeom>
        </p:spPr>
        <p:txBody>
          <a:bodyPr/>
          <a:lstStyle/>
          <a:p>
            <a:pPr lvl="0" defTabSz="525779">
              <a:defRPr sz="1800"/>
            </a:pPr>
            <a:r>
              <a:rPr b="1" i="1" sz="7200">
                <a:solidFill>
                  <a:srgbClr val="0B5D18"/>
                </a:solidFill>
                <a:latin typeface="Helvetica"/>
                <a:ea typeface="Helvetica"/>
                <a:cs typeface="Helvetica"/>
                <a:sym typeface="Helvetica"/>
              </a:rPr>
              <a:t>FYSRE</a:t>
            </a:r>
            <a:r>
              <a:rPr i="1" sz="7200">
                <a:solidFill>
                  <a:srgbClr val="0B5D18"/>
                </a:solidFill>
              </a:rPr>
              <a:t>s</a:t>
            </a:r>
          </a:p>
        </p:txBody>
      </p:sp>
      <p:sp>
        <p:nvSpPr>
          <p:cNvPr id="158" name="Shape 158"/>
          <p:cNvSpPr/>
          <p:nvPr>
            <p:ph type="body" idx="1"/>
          </p:nvPr>
        </p:nvSpPr>
        <p:spPr>
          <a:xfrm>
            <a:off x="322801" y="1714327"/>
            <a:ext cx="11860856" cy="7738879"/>
          </a:xfrm>
          <a:prstGeom prst="rect">
            <a:avLst/>
          </a:prstGeom>
        </p:spPr>
        <p:txBody>
          <a:bodyPr/>
          <a:lstStyle/>
          <a:p>
            <a:pPr lvl="0" marL="377825" indent="-377825" defTabSz="496570">
              <a:spcBef>
                <a:spcPts val="3500"/>
              </a:spcBef>
              <a:defRPr sz="1800"/>
            </a:pPr>
            <a:r>
              <a:rPr sz="3060"/>
              <a:t>For decades Erich Vogt taught bright, eager 1st Year Physics students who are ineligible for NSERC Undergraduate Student Research Award (USRA) subsidies (only for 2nd &amp; higher years).  </a:t>
            </a:r>
            <a:endParaRPr sz="3060"/>
          </a:p>
          <a:p>
            <a:pPr lvl="0" marL="377825" indent="-377825" defTabSz="496570">
              <a:spcBef>
                <a:spcPts val="3500"/>
              </a:spcBef>
              <a:defRPr sz="1800"/>
            </a:pPr>
            <a:r>
              <a:rPr sz="3060"/>
              <a:t>The </a:t>
            </a:r>
            <a:r>
              <a:rPr i="1" sz="3060"/>
              <a:t>Erich Vogt </a:t>
            </a:r>
            <a:r>
              <a:rPr b="1" i="1" sz="3060">
                <a:latin typeface="Helvetica"/>
                <a:ea typeface="Helvetica"/>
                <a:cs typeface="Helvetica"/>
                <a:sym typeface="Helvetica"/>
              </a:rPr>
              <a:t>F</a:t>
            </a:r>
            <a:r>
              <a:rPr i="1" sz="3060"/>
              <a:t>irst </a:t>
            </a:r>
            <a:r>
              <a:rPr b="1" i="1" sz="3060">
                <a:latin typeface="Helvetica"/>
                <a:ea typeface="Helvetica"/>
                <a:cs typeface="Helvetica"/>
                <a:sym typeface="Helvetica"/>
              </a:rPr>
              <a:t>Y</a:t>
            </a:r>
            <a:r>
              <a:rPr i="1" sz="3060"/>
              <a:t>ear </a:t>
            </a:r>
            <a:r>
              <a:rPr b="1" i="1" sz="3060">
                <a:latin typeface="Helvetica"/>
                <a:ea typeface="Helvetica"/>
                <a:cs typeface="Helvetica"/>
                <a:sym typeface="Helvetica"/>
              </a:rPr>
              <a:t>S</a:t>
            </a:r>
            <a:r>
              <a:rPr i="1" sz="3060"/>
              <a:t>tudent </a:t>
            </a:r>
            <a:r>
              <a:rPr b="1" i="1" sz="3060">
                <a:latin typeface="Helvetica"/>
                <a:ea typeface="Helvetica"/>
                <a:cs typeface="Helvetica"/>
                <a:sym typeface="Helvetica"/>
              </a:rPr>
              <a:t>R</a:t>
            </a:r>
            <a:r>
              <a:rPr i="1" sz="3060"/>
              <a:t>esearch </a:t>
            </a:r>
            <a:r>
              <a:rPr b="1" i="1" sz="3060">
                <a:latin typeface="Helvetica"/>
                <a:ea typeface="Helvetica"/>
                <a:cs typeface="Helvetica"/>
                <a:sym typeface="Helvetica"/>
              </a:rPr>
              <a:t>E</a:t>
            </a:r>
            <a:r>
              <a:rPr i="1" sz="3060"/>
              <a:t>xperience</a:t>
            </a:r>
            <a:r>
              <a:rPr sz="3060"/>
              <a:t> (</a:t>
            </a:r>
            <a:r>
              <a:rPr b="1" i="1" sz="3060">
                <a:latin typeface="Helvetica"/>
                <a:ea typeface="Helvetica"/>
                <a:cs typeface="Helvetica"/>
                <a:sym typeface="Helvetica"/>
              </a:rPr>
              <a:t>FYSRE</a:t>
            </a:r>
            <a:r>
              <a:rPr sz="3060"/>
              <a:t>) awards offer budding academic stars in 1st Year Physics courses at UBC an opportunity for paid work experience in Physics or Astronomy research at UBC or TRIUMF.   Outstanding 1st Year students apply as if for an NSERC USRA.   A chosen student's summer salary is shared by the supervisor and the FYSRE grant. </a:t>
            </a:r>
            <a:endParaRPr sz="3060"/>
          </a:p>
          <a:p>
            <a:pPr lvl="0" marL="377825" indent="-377825" defTabSz="496570">
              <a:spcBef>
                <a:spcPts val="3500"/>
              </a:spcBef>
              <a:defRPr sz="1800"/>
            </a:pPr>
            <a:r>
              <a:rPr sz="3060"/>
              <a:t>The first FYSRE recipient (Summer 2014) was</a:t>
            </a:r>
            <a:r>
              <a:rPr i="1" sz="3060">
                <a:solidFill>
                  <a:srgbClr val="0365C0"/>
                </a:solidFill>
              </a:rPr>
              <a:t> </a:t>
            </a:r>
            <a:r>
              <a:rPr i="1" sz="3060">
                <a:solidFill>
                  <a:srgbClr val="0365C0"/>
                </a:solidFill>
                <a:hlinkClick r:id="rId3" invalidUrl="" action="" tgtFrame="" tooltip="" history="1" highlightClick="0" endSnd="0"/>
              </a:rPr>
              <a:t>Walter Wasserman</a:t>
            </a:r>
            <a:r>
              <a:rPr sz="3060"/>
              <a:t>.  We now have a batch of excellent applicants for Summer 2015.  </a:t>
            </a:r>
            <a:endParaRPr sz="3060"/>
          </a:p>
          <a:p>
            <a:pPr lvl="0" marL="377825" indent="-377825" defTabSz="496570">
              <a:spcBef>
                <a:spcPts val="3500"/>
              </a:spcBef>
              <a:defRPr sz="1800"/>
            </a:pPr>
            <a:r>
              <a:rPr sz="3060"/>
              <a:t>More endowment = more FYSREs!  </a:t>
            </a:r>
            <a:r>
              <a:rPr b="1" i="1" sz="3060">
                <a:solidFill>
                  <a:srgbClr val="0B5D18"/>
                </a:solidFill>
                <a:latin typeface="Helvetica"/>
                <a:ea typeface="Helvetica"/>
                <a:cs typeface="Helvetica"/>
                <a:sym typeface="Helvetica"/>
                <a:hlinkClick r:id="rId4" invalidUrl="" action="" tgtFrame="" tooltip="" history="1" highlightClick="0" endSnd="0"/>
              </a:rPr>
              <a:t>Make Your Donation Now!</a:t>
            </a:r>
            <a:r>
              <a:rPr b="1" i="1" sz="3060">
                <a:solidFill>
                  <a:srgbClr val="0B5D18"/>
                </a:solidFill>
                <a:latin typeface="Helvetica"/>
                <a:ea typeface="Helvetica"/>
                <a:cs typeface="Helvetica"/>
                <a:sym typeface="Helvetica"/>
              </a:rPr>
              <a:t> </a:t>
            </a:r>
          </a:p>
        </p:txBody>
      </p:sp>
      <p:pic>
        <p:nvPicPr>
          <p:cNvPr id="159" name="Teach07flip.gif"/>
          <p:cNvPicPr/>
          <p:nvPr/>
        </p:nvPicPr>
        <p:blipFill>
          <a:blip r:embed="rId5">
            <a:alphaModFix amt="24631"/>
            <a:extLst/>
          </a:blip>
          <a:stretch>
            <a:fillRect/>
          </a:stretch>
        </p:blipFill>
        <p:spPr>
          <a:xfrm>
            <a:off x="-27517" y="-12245"/>
            <a:ext cx="5676901" cy="4343401"/>
          </a:xfrm>
          <a:prstGeom prst="rect">
            <a:avLst/>
          </a:prstGeom>
          <a:ln w="12700">
            <a:miter lim="400000"/>
          </a:ln>
        </p:spPr>
      </p:pic>
      <p:pic>
        <p:nvPicPr>
          <p:cNvPr id="160" name="Wasserman.jpg"/>
          <p:cNvPicPr/>
          <p:nvPr/>
        </p:nvPicPr>
        <p:blipFill>
          <a:blip r:embed="rId6">
            <a:alphaModFix amt="32874"/>
            <a:extLst/>
          </a:blip>
          <a:stretch>
            <a:fillRect/>
          </a:stretch>
        </p:blipFill>
        <p:spPr>
          <a:xfrm>
            <a:off x="11810973" y="7791450"/>
            <a:ext cx="1257301" cy="1587501"/>
          </a:xfrm>
          <a:prstGeom prst="rect">
            <a:avLst/>
          </a:prstGeom>
          <a:ln w="12700">
            <a:miter lim="400000"/>
          </a:ln>
        </p:spPr>
      </p:pic>
    </p:spTree>
  </p:cSld>
  <p:clrMapOvr>
    <a:masterClrMapping/>
  </p:clrMapOvr>
  <p:transition spd="slow" advClick="1">
    <p:dissolve/>
  </p:transition>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 name="Shape 43"/>
          <p:cNvSpPr/>
          <p:nvPr>
            <p:ph type="body" idx="1"/>
          </p:nvPr>
        </p:nvSpPr>
        <p:spPr>
          <a:xfrm>
            <a:off x="952500" y="814562"/>
            <a:ext cx="11099800" cy="1418876"/>
          </a:xfrm>
          <a:prstGeom prst="rect">
            <a:avLst/>
          </a:prstGeom>
        </p:spPr>
        <p:txBody>
          <a:bodyPr/>
          <a:lstStyle>
            <a:lvl1pPr marL="0" indent="0" algn="ctr">
              <a:spcBef>
                <a:spcPts val="8000"/>
              </a:spcBef>
              <a:buSzTx/>
              <a:buNone/>
              <a:defRPr sz="8000"/>
            </a:lvl1pPr>
          </a:lstStyle>
          <a:p>
            <a:pPr lvl="0">
              <a:defRPr sz="1800"/>
            </a:pPr>
            <a:r>
              <a:rPr sz="8000"/>
              <a:t>Teaching with Erich</a:t>
            </a:r>
          </a:p>
        </p:txBody>
      </p:sp>
      <p:sp>
        <p:nvSpPr>
          <p:cNvPr id="44" name="Shape 44"/>
          <p:cNvSpPr/>
          <p:nvPr/>
        </p:nvSpPr>
        <p:spPr>
          <a:xfrm>
            <a:off x="1129061" y="2870834"/>
            <a:ext cx="10746678" cy="57645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defTabSz="457200">
              <a:lnSpc>
                <a:spcPct val="90000"/>
              </a:lnSpc>
              <a:defRPr sz="1800"/>
            </a:pPr>
            <a:r>
              <a:rPr sz="3600">
                <a:latin typeface="Avenir Book"/>
                <a:ea typeface="Avenir Book"/>
                <a:cs typeface="Avenir Book"/>
                <a:sym typeface="Avenir Book"/>
              </a:rPr>
              <a:t>Erich &amp; I co-taught 1st Year Honours Physics at UBC in the 1990s; then I “subbed” for him occasionally until he stopped teaching at age 80.  </a:t>
            </a:r>
            <a:endParaRPr sz="3600">
              <a:latin typeface="Avenir Book"/>
              <a:ea typeface="Avenir Book"/>
              <a:cs typeface="Avenir Book"/>
              <a:sym typeface="Avenir Book"/>
            </a:endParaRPr>
          </a:p>
          <a:p>
            <a:pPr lvl="0" algn="l" defTabSz="457200">
              <a:lnSpc>
                <a:spcPct val="90000"/>
              </a:lnSpc>
              <a:defRPr sz="1800"/>
            </a:pPr>
            <a:endParaRPr sz="3600">
              <a:latin typeface="Avenir Book"/>
              <a:ea typeface="Avenir Book"/>
              <a:cs typeface="Avenir Book"/>
              <a:sym typeface="Avenir Book"/>
            </a:endParaRPr>
          </a:p>
          <a:p>
            <a:pPr lvl="0" algn="l" defTabSz="457200">
              <a:lnSpc>
                <a:spcPct val="90000"/>
              </a:lnSpc>
              <a:defRPr sz="1800"/>
            </a:pPr>
            <a:r>
              <a:rPr sz="3600">
                <a:latin typeface="Avenir Book"/>
                <a:ea typeface="Avenir Book"/>
                <a:cs typeface="Avenir Book"/>
                <a:sym typeface="Avenir Book"/>
              </a:rPr>
              <a:t>I need not speak for Erich about teaching, inasmuch as you can hear his own words from the interview on the UBC Library “Legacy” site.  </a:t>
            </a:r>
            <a:endParaRPr sz="3600">
              <a:latin typeface="Avenir Book"/>
              <a:ea typeface="Avenir Book"/>
              <a:cs typeface="Avenir Book"/>
              <a:sym typeface="Avenir Book"/>
            </a:endParaRPr>
          </a:p>
          <a:p>
            <a:pPr lvl="0" algn="l" defTabSz="457200">
              <a:lnSpc>
                <a:spcPct val="90000"/>
              </a:lnSpc>
              <a:defRPr sz="1800"/>
            </a:pPr>
            <a:endParaRPr sz="3600">
              <a:latin typeface="Avenir Book"/>
              <a:ea typeface="Avenir Book"/>
              <a:cs typeface="Avenir Book"/>
              <a:sym typeface="Avenir Book"/>
            </a:endParaRPr>
          </a:p>
          <a:p>
            <a:pPr lvl="0" algn="l" defTabSz="457200">
              <a:lnSpc>
                <a:spcPct val="90000"/>
              </a:lnSpc>
              <a:defRPr sz="1800"/>
            </a:pPr>
            <a:r>
              <a:rPr sz="3600">
                <a:latin typeface="Avenir Book"/>
                <a:ea typeface="Avenir Book"/>
                <a:cs typeface="Avenir Book"/>
                <a:sym typeface="Avenir Book"/>
              </a:rPr>
              <a:t>Nevertheless I think there are more things he would want to say….</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32" presetID="23" grpId="1" fill="hold">
                                  <p:stCondLst>
                                    <p:cond delay="0"/>
                                  </p:stCondLst>
                                  <p:iterate type="el" backwards="0">
                                    <p:tmAbs val="0"/>
                                  </p:iterate>
                                  <p:childTnLst>
                                    <p:set>
                                      <p:cBhvr>
                                        <p:cTn id="6" fill="hold"/>
                                        <p:tgtEl>
                                          <p:spTgt spid="44">
                                            <p:bg/>
                                          </p:spTgt>
                                        </p:tgtEl>
                                        <p:attrNameLst>
                                          <p:attrName>style.visibility</p:attrName>
                                        </p:attrNameLst>
                                      </p:cBhvr>
                                      <p:to>
                                        <p:strVal val="visible"/>
                                      </p:to>
                                    </p:set>
                                    <p:anim calcmode="lin" valueType="num">
                                      <p:cBhvr>
                                        <p:cTn id="7" dur="750" fill="hold"/>
                                        <p:tgtEl>
                                          <p:spTgt spid="44">
                                            <p:bg/>
                                          </p:spTgt>
                                        </p:tgtEl>
                                        <p:attrNameLst>
                                          <p:attrName>ppt_w</p:attrName>
                                        </p:attrNameLst>
                                      </p:cBhvr>
                                      <p:tavLst>
                                        <p:tav tm="0">
                                          <p:val>
                                            <p:fltVal val="0"/>
                                          </p:val>
                                        </p:tav>
                                        <p:tav tm="100000">
                                          <p:val>
                                            <p:strVal val="#ppt_w"/>
                                          </p:val>
                                        </p:tav>
                                      </p:tavLst>
                                    </p:anim>
                                    <p:anim calcmode="lin" valueType="num">
                                      <p:cBhvr>
                                        <p:cTn id="8" dur="750" fill="hold"/>
                                        <p:tgtEl>
                                          <p:spTgt spid="44">
                                            <p:bg/>
                                          </p:spTgt>
                                        </p:tgtEl>
                                        <p:attrNameLst>
                                          <p:attrName>ppt_h</p:attrName>
                                        </p:attrNameLst>
                                      </p:cBhvr>
                                      <p:tavLst>
                                        <p:tav tm="0">
                                          <p:val>
                                            <p:fltVal val="0"/>
                                          </p:val>
                                        </p:tav>
                                        <p:tav tm="100000">
                                          <p:val>
                                            <p:strVal val="#ppt_h"/>
                                          </p:val>
                                        </p:tav>
                                      </p:tavLst>
                                    </p:anim>
                                  </p:childTnLst>
                                </p:cTn>
                              </p:par>
                              <p:par>
                                <p:cTn id="9" presetClass="entr" presetSubtype="32" presetID="23" grpId="1" fill="hold">
                                  <p:stCondLst>
                                    <p:cond delay="0"/>
                                  </p:stCondLst>
                                  <p:iterate type="el" backwards="0">
                                    <p:tmAbs val="0"/>
                                  </p:iterate>
                                  <p:childTnLst>
                                    <p:set>
                                      <p:cBhvr>
                                        <p:cTn id="10" fill="hold"/>
                                        <p:tgtEl>
                                          <p:spTgt spid="44">
                                            <p:txEl>
                                              <p:pRg st="0" end="0"/>
                                            </p:txEl>
                                          </p:spTgt>
                                        </p:tgtEl>
                                        <p:attrNameLst>
                                          <p:attrName>style.visibility</p:attrName>
                                        </p:attrNameLst>
                                      </p:cBhvr>
                                      <p:to>
                                        <p:strVal val="visible"/>
                                      </p:to>
                                    </p:set>
                                    <p:anim calcmode="lin" valueType="num">
                                      <p:cBhvr>
                                        <p:cTn id="11" dur="750" fill="hold"/>
                                        <p:tgtEl>
                                          <p:spTgt spid="44">
                                            <p:txEl>
                                              <p:pRg st="0" end="0"/>
                                            </p:txEl>
                                          </p:spTgt>
                                        </p:tgtEl>
                                        <p:attrNameLst>
                                          <p:attrName>ppt_w</p:attrName>
                                        </p:attrNameLst>
                                      </p:cBhvr>
                                      <p:tavLst>
                                        <p:tav tm="0">
                                          <p:val>
                                            <p:fltVal val="0"/>
                                          </p:val>
                                        </p:tav>
                                        <p:tav tm="100000">
                                          <p:val>
                                            <p:strVal val="#ppt_w"/>
                                          </p:val>
                                        </p:tav>
                                      </p:tavLst>
                                    </p:anim>
                                    <p:anim calcmode="lin" valueType="num">
                                      <p:cBhvr>
                                        <p:cTn id="12" dur="750" fill="hold"/>
                                        <p:tgtEl>
                                          <p:spTgt spid="4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32" presetID="23" grpId="1" fill="hold">
                                  <p:stCondLst>
                                    <p:cond delay="0"/>
                                  </p:stCondLst>
                                  <p:iterate type="el" backwards="0">
                                    <p:tmAbs val="0"/>
                                  </p:iterate>
                                  <p:childTnLst>
                                    <p:set>
                                      <p:cBhvr>
                                        <p:cTn id="16" fill="hold"/>
                                        <p:tgtEl>
                                          <p:spTgt spid="44">
                                            <p:txEl>
                                              <p:pRg st="1" end="1"/>
                                            </p:txEl>
                                          </p:spTgt>
                                        </p:tgtEl>
                                        <p:attrNameLst>
                                          <p:attrName>style.visibility</p:attrName>
                                        </p:attrNameLst>
                                      </p:cBhvr>
                                      <p:to>
                                        <p:strVal val="visible"/>
                                      </p:to>
                                    </p:set>
                                    <p:anim calcmode="lin" valueType="num">
                                      <p:cBhvr>
                                        <p:cTn id="17" dur="750" fill="hold"/>
                                        <p:tgtEl>
                                          <p:spTgt spid="44">
                                            <p:txEl>
                                              <p:pRg st="1" end="1"/>
                                            </p:txEl>
                                          </p:spTgt>
                                        </p:tgtEl>
                                        <p:attrNameLst>
                                          <p:attrName>ppt_w</p:attrName>
                                        </p:attrNameLst>
                                      </p:cBhvr>
                                      <p:tavLst>
                                        <p:tav tm="0">
                                          <p:val>
                                            <p:fltVal val="0"/>
                                          </p:val>
                                        </p:tav>
                                        <p:tav tm="100000">
                                          <p:val>
                                            <p:strVal val="#ppt_w"/>
                                          </p:val>
                                        </p:tav>
                                      </p:tavLst>
                                    </p:anim>
                                    <p:anim calcmode="lin" valueType="num">
                                      <p:cBhvr>
                                        <p:cTn id="18" dur="750" fill="hold"/>
                                        <p:tgtEl>
                                          <p:spTgt spid="4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32" presetID="23" grpId="1" fill="hold">
                                  <p:stCondLst>
                                    <p:cond delay="0"/>
                                  </p:stCondLst>
                                  <p:iterate type="el" backwards="0">
                                    <p:tmAbs val="0"/>
                                  </p:iterate>
                                  <p:childTnLst>
                                    <p:set>
                                      <p:cBhvr>
                                        <p:cTn id="22" fill="hold"/>
                                        <p:tgtEl>
                                          <p:spTgt spid="44">
                                            <p:txEl>
                                              <p:pRg st="2" end="2"/>
                                            </p:txEl>
                                          </p:spTgt>
                                        </p:tgtEl>
                                        <p:attrNameLst>
                                          <p:attrName>style.visibility</p:attrName>
                                        </p:attrNameLst>
                                      </p:cBhvr>
                                      <p:to>
                                        <p:strVal val="visible"/>
                                      </p:to>
                                    </p:set>
                                    <p:anim calcmode="lin" valueType="num">
                                      <p:cBhvr>
                                        <p:cTn id="23" dur="750" fill="hold"/>
                                        <p:tgtEl>
                                          <p:spTgt spid="44">
                                            <p:txEl>
                                              <p:pRg st="2" end="2"/>
                                            </p:txEl>
                                          </p:spTgt>
                                        </p:tgtEl>
                                        <p:attrNameLst>
                                          <p:attrName>ppt_w</p:attrName>
                                        </p:attrNameLst>
                                      </p:cBhvr>
                                      <p:tavLst>
                                        <p:tav tm="0">
                                          <p:val>
                                            <p:fltVal val="0"/>
                                          </p:val>
                                        </p:tav>
                                        <p:tav tm="100000">
                                          <p:val>
                                            <p:strVal val="#ppt_w"/>
                                          </p:val>
                                        </p:tav>
                                      </p:tavLst>
                                    </p:anim>
                                    <p:anim calcmode="lin" valueType="num">
                                      <p:cBhvr>
                                        <p:cTn id="24" dur="750" fill="hold"/>
                                        <p:tgtEl>
                                          <p:spTgt spid="44">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nodeType="clickEffect" presetClass="entr" presetSubtype="32" presetID="23" grpId="1" fill="hold">
                                  <p:stCondLst>
                                    <p:cond delay="0"/>
                                  </p:stCondLst>
                                  <p:iterate type="el" backwards="0">
                                    <p:tmAbs val="0"/>
                                  </p:iterate>
                                  <p:childTnLst>
                                    <p:set>
                                      <p:cBhvr>
                                        <p:cTn id="28" fill="hold"/>
                                        <p:tgtEl>
                                          <p:spTgt spid="44">
                                            <p:txEl>
                                              <p:pRg st="3" end="3"/>
                                            </p:txEl>
                                          </p:spTgt>
                                        </p:tgtEl>
                                        <p:attrNameLst>
                                          <p:attrName>style.visibility</p:attrName>
                                        </p:attrNameLst>
                                      </p:cBhvr>
                                      <p:to>
                                        <p:strVal val="visible"/>
                                      </p:to>
                                    </p:set>
                                    <p:anim calcmode="lin" valueType="num">
                                      <p:cBhvr>
                                        <p:cTn id="29" dur="750" fill="hold"/>
                                        <p:tgtEl>
                                          <p:spTgt spid="44">
                                            <p:txEl>
                                              <p:pRg st="3" end="3"/>
                                            </p:txEl>
                                          </p:spTgt>
                                        </p:tgtEl>
                                        <p:attrNameLst>
                                          <p:attrName>ppt_w</p:attrName>
                                        </p:attrNameLst>
                                      </p:cBhvr>
                                      <p:tavLst>
                                        <p:tav tm="0">
                                          <p:val>
                                            <p:fltVal val="0"/>
                                          </p:val>
                                        </p:tav>
                                        <p:tav tm="100000">
                                          <p:val>
                                            <p:strVal val="#ppt_w"/>
                                          </p:val>
                                        </p:tav>
                                      </p:tavLst>
                                    </p:anim>
                                    <p:anim calcmode="lin" valueType="num">
                                      <p:cBhvr>
                                        <p:cTn id="30" dur="750" fill="hold"/>
                                        <p:tgtEl>
                                          <p:spTgt spid="44">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nodeType="clickEffect" presetClass="entr" presetSubtype="32" presetID="23" grpId="1" fill="hold">
                                  <p:stCondLst>
                                    <p:cond delay="0"/>
                                  </p:stCondLst>
                                  <p:iterate type="el" backwards="0">
                                    <p:tmAbs val="0"/>
                                  </p:iterate>
                                  <p:childTnLst>
                                    <p:set>
                                      <p:cBhvr>
                                        <p:cTn id="34" fill="hold"/>
                                        <p:tgtEl>
                                          <p:spTgt spid="44">
                                            <p:txEl>
                                              <p:pRg st="4" end="4"/>
                                            </p:txEl>
                                          </p:spTgt>
                                        </p:tgtEl>
                                        <p:attrNameLst>
                                          <p:attrName>style.visibility</p:attrName>
                                        </p:attrNameLst>
                                      </p:cBhvr>
                                      <p:to>
                                        <p:strVal val="visible"/>
                                      </p:to>
                                    </p:set>
                                    <p:anim calcmode="lin" valueType="num">
                                      <p:cBhvr>
                                        <p:cTn id="35" dur="750" fill="hold"/>
                                        <p:tgtEl>
                                          <p:spTgt spid="44">
                                            <p:txEl>
                                              <p:pRg st="4" end="4"/>
                                            </p:txEl>
                                          </p:spTgt>
                                        </p:tgtEl>
                                        <p:attrNameLst>
                                          <p:attrName>ppt_w</p:attrName>
                                        </p:attrNameLst>
                                      </p:cBhvr>
                                      <p:tavLst>
                                        <p:tav tm="0">
                                          <p:val>
                                            <p:fltVal val="0"/>
                                          </p:val>
                                        </p:tav>
                                        <p:tav tm="100000">
                                          <p:val>
                                            <p:strVal val="#ppt_w"/>
                                          </p:val>
                                        </p:tav>
                                      </p:tavLst>
                                    </p:anim>
                                    <p:anim calcmode="lin" valueType="num">
                                      <p:cBhvr>
                                        <p:cTn id="36" dur="750" fill="hold"/>
                                        <p:tgtEl>
                                          <p:spTgt spid="44">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4" grpId="1"/>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 name="Shape 48"/>
          <p:cNvSpPr/>
          <p:nvPr>
            <p:ph type="title"/>
          </p:nvPr>
        </p:nvSpPr>
        <p:spPr>
          <a:xfrm>
            <a:off x="952500" y="102268"/>
            <a:ext cx="11099800" cy="1639334"/>
          </a:xfrm>
          <a:prstGeom prst="rect">
            <a:avLst/>
          </a:prstGeom>
        </p:spPr>
        <p:txBody>
          <a:bodyPr/>
          <a:lstStyle>
            <a:lvl1pPr>
              <a:defRPr b="1" i="1" sz="6000">
                <a:latin typeface="Helvetica"/>
                <a:ea typeface="Helvetica"/>
                <a:cs typeface="Helvetica"/>
                <a:sym typeface="Helvetica"/>
              </a:defRPr>
            </a:lvl1pPr>
          </a:lstStyle>
          <a:p>
            <a:pPr lvl="0">
              <a:defRPr b="0" i="0" sz="1800"/>
            </a:pPr>
            <a:r>
              <a:rPr b="1" i="1" sz="6000"/>
              <a:t>The Obvious:</a:t>
            </a:r>
          </a:p>
        </p:txBody>
      </p:sp>
      <p:pic>
        <p:nvPicPr>
          <p:cNvPr id="49" name="Eff.png"/>
          <p:cNvPicPr/>
          <p:nvPr/>
        </p:nvPicPr>
        <p:blipFill>
          <a:blip r:embed="rId3">
            <a:extLst/>
          </a:blip>
          <a:stretch>
            <a:fillRect/>
          </a:stretch>
        </p:blipFill>
        <p:spPr>
          <a:xfrm>
            <a:off x="1473200" y="1991347"/>
            <a:ext cx="10058400" cy="7772401"/>
          </a:xfrm>
          <a:prstGeom prst="rect">
            <a:avLst/>
          </a:prstGeom>
          <a:ln w="12700">
            <a:miter lim="400000"/>
          </a:ln>
        </p:spPr>
      </p:pic>
      <p:sp>
        <p:nvSpPr>
          <p:cNvPr id="50" name="Shape 50"/>
          <p:cNvSpPr/>
          <p:nvPr/>
        </p:nvSpPr>
        <p:spPr>
          <a:xfrm rot="16200000">
            <a:off x="-1109794" y="5081853"/>
            <a:ext cx="4739656"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lvl="0">
              <a:defRPr b="0" sz="1800"/>
            </a:pPr>
            <a:r>
              <a:rPr b="1" sz="3600"/>
              <a:t>Overall Effectiveness</a:t>
            </a:r>
          </a:p>
        </p:txBody>
      </p:sp>
    </p:spTree>
  </p:cSld>
  <p:clrMapOvr>
    <a:masterClrMapping/>
  </p:clrMapOvr>
  <p:transition spd="slow" advClick="1">
    <p:dissolve/>
  </p:transition>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 name="Shape 54"/>
          <p:cNvSpPr/>
          <p:nvPr>
            <p:ph type="title"/>
          </p:nvPr>
        </p:nvSpPr>
        <p:spPr>
          <a:xfrm>
            <a:off x="952500" y="444500"/>
            <a:ext cx="11099800" cy="1189486"/>
          </a:xfrm>
          <a:prstGeom prst="rect">
            <a:avLst/>
          </a:prstGeom>
        </p:spPr>
        <p:txBody>
          <a:bodyPr/>
          <a:lstStyle>
            <a:lvl1pPr>
              <a:defRPr b="1" i="1" sz="6000">
                <a:latin typeface="Helvetica"/>
                <a:ea typeface="Helvetica"/>
                <a:cs typeface="Helvetica"/>
                <a:sym typeface="Helvetica"/>
              </a:defRPr>
            </a:lvl1pPr>
          </a:lstStyle>
          <a:p>
            <a:pPr lvl="0">
              <a:defRPr b="0" i="0" sz="1800"/>
            </a:pPr>
            <a:r>
              <a:rPr b="1" i="1" sz="6000"/>
              <a:t>Details:</a:t>
            </a:r>
          </a:p>
        </p:txBody>
      </p:sp>
      <p:sp>
        <p:nvSpPr>
          <p:cNvPr id="55" name="Shape 55"/>
          <p:cNvSpPr/>
          <p:nvPr/>
        </p:nvSpPr>
        <p:spPr>
          <a:xfrm>
            <a:off x="10053486" y="3980355"/>
            <a:ext cx="2326879"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200">
                <a:solidFill>
                  <a:srgbClr val="FF2600"/>
                </a:solidFill>
                <a:latin typeface="Helvetica"/>
                <a:ea typeface="Helvetica"/>
                <a:cs typeface="Helvetica"/>
                <a:sym typeface="Helvetica"/>
              </a:defRPr>
            </a:lvl1pPr>
          </a:lstStyle>
          <a:p>
            <a:pPr lvl="0">
              <a:defRPr b="0" sz="1800">
                <a:solidFill>
                  <a:srgbClr val="000000"/>
                </a:solidFill>
              </a:defRPr>
            </a:pPr>
            <a:r>
              <a:rPr b="1" sz="3200">
                <a:solidFill>
                  <a:srgbClr val="FF2600"/>
                </a:solidFill>
              </a:rPr>
              <a:t>Stimulating</a:t>
            </a:r>
          </a:p>
        </p:txBody>
      </p:sp>
      <p:pic>
        <p:nvPicPr>
          <p:cNvPr id="56" name="EffStim.png"/>
          <p:cNvPicPr/>
          <p:nvPr/>
        </p:nvPicPr>
        <p:blipFill>
          <a:blip r:embed="rId3">
            <a:extLst/>
          </a:blip>
          <a:stretch>
            <a:fillRect/>
          </a:stretch>
        </p:blipFill>
        <p:spPr>
          <a:xfrm>
            <a:off x="1473200" y="2001738"/>
            <a:ext cx="10058400" cy="7772401"/>
          </a:xfrm>
          <a:prstGeom prst="rect">
            <a:avLst/>
          </a:prstGeom>
          <a:ln w="12700">
            <a:miter lim="400000"/>
          </a:ln>
        </p:spPr>
      </p:pic>
      <p:sp>
        <p:nvSpPr>
          <p:cNvPr id="57" name="Shape 57"/>
          <p:cNvSpPr/>
          <p:nvPr/>
        </p:nvSpPr>
        <p:spPr>
          <a:xfrm rot="16200000">
            <a:off x="-1109794" y="5081853"/>
            <a:ext cx="4739656"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lvl="0">
              <a:defRPr b="0" sz="1800"/>
            </a:pPr>
            <a:r>
              <a:rPr b="1" sz="3600"/>
              <a:t>Overall Effectiveness</a:t>
            </a:r>
          </a:p>
        </p:txBody>
      </p:sp>
    </p:spTree>
  </p:cSld>
  <p:clrMapOvr>
    <a:masterClrMapping/>
  </p:clrMapOvr>
  <p:transition spd="slow"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 name="Shape 61"/>
          <p:cNvSpPr/>
          <p:nvPr>
            <p:ph type="title"/>
          </p:nvPr>
        </p:nvSpPr>
        <p:spPr>
          <a:xfrm>
            <a:off x="952500" y="444500"/>
            <a:ext cx="11099800" cy="1189486"/>
          </a:xfrm>
          <a:prstGeom prst="rect">
            <a:avLst/>
          </a:prstGeom>
        </p:spPr>
        <p:txBody>
          <a:bodyPr/>
          <a:lstStyle>
            <a:lvl1pPr>
              <a:defRPr b="1" i="1" sz="6000">
                <a:latin typeface="Helvetica"/>
                <a:ea typeface="Helvetica"/>
                <a:cs typeface="Helvetica"/>
                <a:sym typeface="Helvetica"/>
              </a:defRPr>
            </a:lvl1pPr>
          </a:lstStyle>
          <a:p>
            <a:pPr lvl="0">
              <a:defRPr b="0" i="0" sz="1800"/>
            </a:pPr>
            <a:r>
              <a:rPr b="1" i="1" sz="6000"/>
              <a:t>Details:</a:t>
            </a:r>
          </a:p>
        </p:txBody>
      </p:sp>
      <p:sp>
        <p:nvSpPr>
          <p:cNvPr id="62" name="Shape 62"/>
          <p:cNvSpPr/>
          <p:nvPr/>
        </p:nvSpPr>
        <p:spPr>
          <a:xfrm>
            <a:off x="10053486" y="3980355"/>
            <a:ext cx="2326879"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200">
                <a:solidFill>
                  <a:srgbClr val="FF2600"/>
                </a:solidFill>
                <a:latin typeface="Helvetica"/>
                <a:ea typeface="Helvetica"/>
                <a:cs typeface="Helvetica"/>
                <a:sym typeface="Helvetica"/>
              </a:defRPr>
            </a:lvl1pPr>
          </a:lstStyle>
          <a:p>
            <a:pPr lvl="0">
              <a:defRPr b="0" sz="1800">
                <a:solidFill>
                  <a:srgbClr val="000000"/>
                </a:solidFill>
              </a:defRPr>
            </a:pPr>
            <a:r>
              <a:rPr b="1" sz="3200">
                <a:solidFill>
                  <a:srgbClr val="FF2600"/>
                </a:solidFill>
              </a:rPr>
              <a:t>Stimulating</a:t>
            </a:r>
          </a:p>
        </p:txBody>
      </p:sp>
      <p:sp>
        <p:nvSpPr>
          <p:cNvPr id="63" name="Shape 63"/>
          <p:cNvSpPr/>
          <p:nvPr/>
        </p:nvSpPr>
        <p:spPr>
          <a:xfrm>
            <a:off x="10091462" y="5113603"/>
            <a:ext cx="1130896"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200">
                <a:solidFill>
                  <a:srgbClr val="0365C0"/>
                </a:solidFill>
                <a:latin typeface="Helvetica"/>
                <a:ea typeface="Helvetica"/>
                <a:cs typeface="Helvetica"/>
                <a:sym typeface="Helvetica"/>
              </a:defRPr>
            </a:lvl1pPr>
          </a:lstStyle>
          <a:p>
            <a:pPr lvl="0">
              <a:defRPr b="0" sz="1800">
                <a:solidFill>
                  <a:srgbClr val="000000"/>
                </a:solidFill>
              </a:defRPr>
            </a:pPr>
            <a:r>
              <a:rPr b="1" sz="3200">
                <a:solidFill>
                  <a:srgbClr val="0365C0"/>
                </a:solidFill>
              </a:rPr>
              <a:t>Clear</a:t>
            </a:r>
          </a:p>
        </p:txBody>
      </p:sp>
      <p:sp>
        <p:nvSpPr>
          <p:cNvPr id="64" name="Shape 64"/>
          <p:cNvSpPr/>
          <p:nvPr/>
        </p:nvSpPr>
        <p:spPr>
          <a:xfrm rot="16200000">
            <a:off x="-1109794" y="5081853"/>
            <a:ext cx="4739656"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lvl="0">
              <a:defRPr b="0" sz="1800"/>
            </a:pPr>
            <a:r>
              <a:rPr b="1" sz="3600"/>
              <a:t>Overall Effectiveness</a:t>
            </a:r>
          </a:p>
        </p:txBody>
      </p:sp>
      <p:pic>
        <p:nvPicPr>
          <p:cNvPr id="65" name="EffStimClear.png"/>
          <p:cNvPicPr/>
          <p:nvPr/>
        </p:nvPicPr>
        <p:blipFill>
          <a:blip r:embed="rId3">
            <a:extLst/>
          </a:blip>
          <a:stretch>
            <a:fillRect/>
          </a:stretch>
        </p:blipFill>
        <p:spPr>
          <a:xfrm>
            <a:off x="1473200" y="2001738"/>
            <a:ext cx="10058400" cy="7772401"/>
          </a:xfrm>
          <a:prstGeom prst="rect">
            <a:avLst/>
          </a:prstGeom>
          <a:ln w="12700">
            <a:miter lim="400000"/>
          </a:ln>
        </p:spPr>
      </p:pic>
    </p:spTree>
  </p:cSld>
  <p:clrMapOvr>
    <a:masterClrMapping/>
  </p:clrMapOvr>
  <p:transition spd="slow"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 name="Shape 69"/>
          <p:cNvSpPr/>
          <p:nvPr>
            <p:ph type="title"/>
          </p:nvPr>
        </p:nvSpPr>
        <p:spPr>
          <a:xfrm>
            <a:off x="952500" y="444500"/>
            <a:ext cx="11099800" cy="1189486"/>
          </a:xfrm>
          <a:prstGeom prst="rect">
            <a:avLst/>
          </a:prstGeom>
        </p:spPr>
        <p:txBody>
          <a:bodyPr/>
          <a:lstStyle>
            <a:lvl1pPr>
              <a:defRPr b="1" i="1" sz="6000">
                <a:latin typeface="Helvetica"/>
                <a:ea typeface="Helvetica"/>
                <a:cs typeface="Helvetica"/>
                <a:sym typeface="Helvetica"/>
              </a:defRPr>
            </a:lvl1pPr>
          </a:lstStyle>
          <a:p>
            <a:pPr lvl="0">
              <a:defRPr b="0" i="0" sz="1800"/>
            </a:pPr>
            <a:r>
              <a:rPr b="1" i="1" sz="6000"/>
              <a:t>Details:</a:t>
            </a:r>
          </a:p>
        </p:txBody>
      </p:sp>
      <p:sp>
        <p:nvSpPr>
          <p:cNvPr id="70" name="Shape 70"/>
          <p:cNvSpPr/>
          <p:nvPr/>
        </p:nvSpPr>
        <p:spPr>
          <a:xfrm>
            <a:off x="10053486" y="3980355"/>
            <a:ext cx="2326879"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200">
                <a:solidFill>
                  <a:srgbClr val="FF2600"/>
                </a:solidFill>
                <a:latin typeface="Helvetica"/>
                <a:ea typeface="Helvetica"/>
                <a:cs typeface="Helvetica"/>
                <a:sym typeface="Helvetica"/>
              </a:defRPr>
            </a:lvl1pPr>
          </a:lstStyle>
          <a:p>
            <a:pPr lvl="0">
              <a:defRPr b="0" sz="1800">
                <a:solidFill>
                  <a:srgbClr val="000000"/>
                </a:solidFill>
              </a:defRPr>
            </a:pPr>
            <a:r>
              <a:rPr b="1" sz="3200">
                <a:solidFill>
                  <a:srgbClr val="FF2600"/>
                </a:solidFill>
              </a:rPr>
              <a:t>Stimulating</a:t>
            </a:r>
          </a:p>
        </p:txBody>
      </p:sp>
      <p:sp>
        <p:nvSpPr>
          <p:cNvPr id="71" name="Shape 71"/>
          <p:cNvSpPr/>
          <p:nvPr/>
        </p:nvSpPr>
        <p:spPr>
          <a:xfrm>
            <a:off x="10091462" y="5113603"/>
            <a:ext cx="1130896"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200">
                <a:solidFill>
                  <a:srgbClr val="0365C0"/>
                </a:solidFill>
                <a:latin typeface="Helvetica"/>
                <a:ea typeface="Helvetica"/>
                <a:cs typeface="Helvetica"/>
                <a:sym typeface="Helvetica"/>
              </a:defRPr>
            </a:lvl1pPr>
          </a:lstStyle>
          <a:p>
            <a:pPr lvl="0">
              <a:defRPr b="0" sz="1800">
                <a:solidFill>
                  <a:srgbClr val="000000"/>
                </a:solidFill>
              </a:defRPr>
            </a:pPr>
            <a:r>
              <a:rPr b="1" sz="3200">
                <a:solidFill>
                  <a:srgbClr val="0365C0"/>
                </a:solidFill>
              </a:rPr>
              <a:t>Clear</a:t>
            </a:r>
          </a:p>
        </p:txBody>
      </p:sp>
      <p:sp>
        <p:nvSpPr>
          <p:cNvPr id="72" name="Shape 72"/>
          <p:cNvSpPr/>
          <p:nvPr/>
        </p:nvSpPr>
        <p:spPr>
          <a:xfrm>
            <a:off x="10003276" y="2695614"/>
            <a:ext cx="2147293" cy="13563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nSpc>
                <a:spcPct val="80000"/>
              </a:lnSpc>
              <a:defRPr sz="1800"/>
            </a:pPr>
            <a:r>
              <a:rPr b="1" sz="3200">
                <a:solidFill>
                  <a:srgbClr val="00D23C"/>
                </a:solidFill>
                <a:latin typeface="Helvetica"/>
                <a:ea typeface="Helvetica"/>
                <a:cs typeface="Helvetica"/>
                <a:sym typeface="Helvetica"/>
              </a:rPr>
              <a:t>Receptive</a:t>
            </a:r>
            <a:endParaRPr b="1" sz="3200">
              <a:solidFill>
                <a:srgbClr val="00D23C"/>
              </a:solidFill>
              <a:latin typeface="Helvetica"/>
              <a:ea typeface="Helvetica"/>
              <a:cs typeface="Helvetica"/>
              <a:sym typeface="Helvetica"/>
            </a:endParaRPr>
          </a:p>
          <a:p>
            <a:pPr lvl="0">
              <a:lnSpc>
                <a:spcPct val="80000"/>
              </a:lnSpc>
              <a:defRPr sz="1800"/>
            </a:pPr>
            <a:r>
              <a:rPr b="1" sz="3200">
                <a:solidFill>
                  <a:srgbClr val="00D23C"/>
                </a:solidFill>
                <a:latin typeface="Helvetica"/>
                <a:ea typeface="Helvetica"/>
                <a:cs typeface="Helvetica"/>
                <a:sym typeface="Helvetica"/>
              </a:rPr>
              <a:t>to</a:t>
            </a:r>
            <a:endParaRPr b="1" sz="3200">
              <a:solidFill>
                <a:srgbClr val="00D23C"/>
              </a:solidFill>
              <a:latin typeface="Helvetica"/>
              <a:ea typeface="Helvetica"/>
              <a:cs typeface="Helvetica"/>
              <a:sym typeface="Helvetica"/>
            </a:endParaRPr>
          </a:p>
          <a:p>
            <a:pPr lvl="0">
              <a:lnSpc>
                <a:spcPct val="80000"/>
              </a:lnSpc>
              <a:defRPr sz="1800"/>
            </a:pPr>
            <a:r>
              <a:rPr b="1" sz="3200">
                <a:solidFill>
                  <a:srgbClr val="00D23C"/>
                </a:solidFill>
                <a:latin typeface="Helvetica"/>
                <a:ea typeface="Helvetica"/>
                <a:cs typeface="Helvetica"/>
                <a:sym typeface="Helvetica"/>
              </a:rPr>
              <a:t>Questions</a:t>
            </a:r>
          </a:p>
        </p:txBody>
      </p:sp>
      <p:sp>
        <p:nvSpPr>
          <p:cNvPr id="73" name="Shape 73"/>
          <p:cNvSpPr/>
          <p:nvPr/>
        </p:nvSpPr>
        <p:spPr>
          <a:xfrm rot="16200000">
            <a:off x="-1109794" y="5081853"/>
            <a:ext cx="4739656"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lvl="0">
              <a:defRPr b="0" sz="1800"/>
            </a:pPr>
            <a:r>
              <a:rPr b="1" sz="3600"/>
              <a:t>Overall Effectiveness</a:t>
            </a:r>
          </a:p>
        </p:txBody>
      </p:sp>
      <p:pic>
        <p:nvPicPr>
          <p:cNvPr id="74" name="ALL.png"/>
          <p:cNvPicPr/>
          <p:nvPr/>
        </p:nvPicPr>
        <p:blipFill>
          <a:blip r:embed="rId3">
            <a:extLst/>
          </a:blip>
          <a:stretch>
            <a:fillRect/>
          </a:stretch>
        </p:blipFill>
        <p:spPr>
          <a:xfrm>
            <a:off x="1473200" y="2006903"/>
            <a:ext cx="10058400" cy="7772401"/>
          </a:xfrm>
          <a:prstGeom prst="rect">
            <a:avLst/>
          </a:prstGeom>
          <a:ln w="12700">
            <a:miter lim="400000"/>
          </a:ln>
        </p:spPr>
      </p:pic>
    </p:spTree>
  </p:cSld>
  <p:clrMapOvr>
    <a:masterClrMapping/>
  </p:clrMapOvr>
  <p:transition spd="slow"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8" name="Shape 78"/>
          <p:cNvSpPr/>
          <p:nvPr>
            <p:ph type="title"/>
          </p:nvPr>
        </p:nvSpPr>
        <p:spPr>
          <a:prstGeom prst="rect">
            <a:avLst/>
          </a:prstGeom>
        </p:spPr>
        <p:txBody>
          <a:bodyPr/>
          <a:lstStyle>
            <a:lvl1pPr>
              <a:defRPr b="1" i="1">
                <a:latin typeface="Helvetica"/>
                <a:ea typeface="Helvetica"/>
                <a:cs typeface="Helvetica"/>
                <a:sym typeface="Helvetica"/>
              </a:defRPr>
            </a:lvl1pPr>
          </a:lstStyle>
          <a:p>
            <a:pPr lvl="0">
              <a:defRPr b="0" i="0" sz="1800"/>
            </a:pPr>
            <a:r>
              <a:rPr b="1" i="1" sz="8000"/>
              <a:t>Erich generally</a:t>
            </a:r>
          </a:p>
        </p:txBody>
      </p:sp>
      <p:sp>
        <p:nvSpPr>
          <p:cNvPr id="79" name="Shape 79"/>
          <p:cNvSpPr/>
          <p:nvPr>
            <p:ph type="body" idx="1"/>
          </p:nvPr>
        </p:nvSpPr>
        <p:spPr>
          <a:prstGeom prst="rect">
            <a:avLst/>
          </a:prstGeom>
        </p:spPr>
        <p:txBody>
          <a:bodyPr/>
          <a:lstStyle/>
          <a:p>
            <a:pPr lvl="0">
              <a:spcBef>
                <a:spcPts val="6000"/>
              </a:spcBef>
              <a:defRPr sz="1800"/>
            </a:pPr>
            <a:r>
              <a:rPr sz="3600"/>
              <a:t>Decibels</a:t>
            </a:r>
            <a:endParaRPr sz="3600"/>
          </a:p>
          <a:p>
            <a:pPr lvl="0">
              <a:spcBef>
                <a:spcPts val="6000"/>
              </a:spcBef>
              <a:defRPr sz="1800"/>
            </a:pPr>
            <a:r>
              <a:rPr sz="3600"/>
              <a:t>Happy Birthday </a:t>
            </a:r>
            <a:r>
              <a:rPr sz="2700"/>
              <a:t>| Joyeux anniversaries | Yom Huledet Sameakh | Shēngrì kuàilè | Gelukkige verjaardag | Boldog születésnapot | Buon compleanno | Hauʻoli lā hānau | С днём рождения </a:t>
            </a:r>
            <a:r>
              <a:rPr sz="3600"/>
              <a:t>!</a:t>
            </a:r>
            <a:endParaRPr sz="3600"/>
          </a:p>
          <a:p>
            <a:pPr lvl="0">
              <a:spcBef>
                <a:spcPts val="6000"/>
              </a:spcBef>
              <a:defRPr sz="1800"/>
            </a:pPr>
            <a:r>
              <a:rPr sz="3600"/>
              <a:t>Failure is not an option.</a:t>
            </a:r>
            <a:endParaRPr sz="3600"/>
          </a:p>
          <a:p>
            <a:pPr lvl="0">
              <a:spcBef>
                <a:spcPts val="6000"/>
              </a:spcBef>
              <a:defRPr sz="1800"/>
            </a:pPr>
            <a:r>
              <a:rPr sz="3600"/>
              <a:t>Don’t worry, be happy!</a:t>
            </a:r>
          </a:p>
        </p:txBody>
      </p:sp>
    </p:spTree>
  </p:cSld>
  <p:clrMapOvr>
    <a:masterClrMapping/>
  </p:clrMapOvr>
  <p:transition spd="slow" advClick="1">
    <p:wipe dir="l"/>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9" grpId="1" fill="hold">
                                  <p:stCondLst>
                                    <p:cond delay="0"/>
                                  </p:stCondLst>
                                  <p:iterate type="el" backwards="0">
                                    <p:tmAbs val="0"/>
                                  </p:iterate>
                                  <p:childTnLst>
                                    <p:set>
                                      <p:cBhvr>
                                        <p:cTn id="6" fill="hold"/>
                                        <p:tgtEl>
                                          <p:spTgt spid="79">
                                            <p:bg/>
                                          </p:spTgt>
                                        </p:tgtEl>
                                        <p:attrNameLst>
                                          <p:attrName>style.visibility</p:attrName>
                                        </p:attrNameLst>
                                      </p:cBhvr>
                                      <p:to>
                                        <p:strVal val="visible"/>
                                      </p:to>
                                    </p:set>
                                    <p:animEffect filter="dissolve" transition="in">
                                      <p:cBhvr>
                                        <p:cTn id="7" dur="1000"/>
                                        <p:tgtEl>
                                          <p:spTgt spid="79">
                                            <p:bg/>
                                          </p:spTgt>
                                        </p:tgtEl>
                                      </p:cBhvr>
                                    </p:animEffect>
                                  </p:childTnLst>
                                </p:cTn>
                              </p:par>
                              <p:par>
                                <p:cTn id="8" presetClass="entr" presetSubtype="0" presetID="9" grpId="1" fill="hold">
                                  <p:stCondLst>
                                    <p:cond delay="0"/>
                                  </p:stCondLst>
                                  <p:iterate type="el" backwards="0">
                                    <p:tmAbs val="0"/>
                                  </p:iterate>
                                  <p:childTnLst>
                                    <p:set>
                                      <p:cBhvr>
                                        <p:cTn id="9" fill="hold"/>
                                        <p:tgtEl>
                                          <p:spTgt spid="79">
                                            <p:txEl>
                                              <p:pRg st="0" end="0"/>
                                            </p:txEl>
                                          </p:spTgt>
                                        </p:tgtEl>
                                        <p:attrNameLst>
                                          <p:attrName>style.visibility</p:attrName>
                                        </p:attrNameLst>
                                      </p:cBhvr>
                                      <p:to>
                                        <p:strVal val="visible"/>
                                      </p:to>
                                    </p:set>
                                    <p:animEffect filter="dissolve" transition="in">
                                      <p:cBhvr>
                                        <p:cTn id="10" dur="1000"/>
                                        <p:tgtEl>
                                          <p:spTgt spid="7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9" grpId="1" fill="hold">
                                  <p:stCondLst>
                                    <p:cond delay="0"/>
                                  </p:stCondLst>
                                  <p:iterate type="el" backwards="0">
                                    <p:tmAbs val="0"/>
                                  </p:iterate>
                                  <p:childTnLst>
                                    <p:set>
                                      <p:cBhvr>
                                        <p:cTn id="14" fill="hold"/>
                                        <p:tgtEl>
                                          <p:spTgt spid="79">
                                            <p:txEl>
                                              <p:pRg st="1" end="1"/>
                                            </p:txEl>
                                          </p:spTgt>
                                        </p:tgtEl>
                                        <p:attrNameLst>
                                          <p:attrName>style.visibility</p:attrName>
                                        </p:attrNameLst>
                                      </p:cBhvr>
                                      <p:to>
                                        <p:strVal val="visible"/>
                                      </p:to>
                                    </p:set>
                                    <p:animEffect filter="dissolve" transition="in">
                                      <p:cBhvr>
                                        <p:cTn id="15" dur="1000"/>
                                        <p:tgtEl>
                                          <p:spTgt spid="7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nodeType="clickEffect" presetClass="entr" presetSubtype="0" presetID="9" grpId="1" fill="hold">
                                  <p:stCondLst>
                                    <p:cond delay="0"/>
                                  </p:stCondLst>
                                  <p:iterate type="el" backwards="0">
                                    <p:tmAbs val="0"/>
                                  </p:iterate>
                                  <p:childTnLst>
                                    <p:set>
                                      <p:cBhvr>
                                        <p:cTn id="19" fill="hold"/>
                                        <p:tgtEl>
                                          <p:spTgt spid="79">
                                            <p:txEl>
                                              <p:pRg st="2" end="2"/>
                                            </p:txEl>
                                          </p:spTgt>
                                        </p:tgtEl>
                                        <p:attrNameLst>
                                          <p:attrName>style.visibility</p:attrName>
                                        </p:attrNameLst>
                                      </p:cBhvr>
                                      <p:to>
                                        <p:strVal val="visible"/>
                                      </p:to>
                                    </p:set>
                                    <p:animEffect filter="dissolve" transition="in">
                                      <p:cBhvr>
                                        <p:cTn id="20" dur="1000"/>
                                        <p:tgtEl>
                                          <p:spTgt spid="7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9" grpId="1" fill="hold">
                                  <p:stCondLst>
                                    <p:cond delay="0"/>
                                  </p:stCondLst>
                                  <p:iterate type="el" backwards="0">
                                    <p:tmAbs val="0"/>
                                  </p:iterate>
                                  <p:childTnLst>
                                    <p:set>
                                      <p:cBhvr>
                                        <p:cTn id="24" fill="hold"/>
                                        <p:tgtEl>
                                          <p:spTgt spid="79">
                                            <p:txEl>
                                              <p:pRg st="3" end="3"/>
                                            </p:txEl>
                                          </p:spTgt>
                                        </p:tgtEl>
                                        <p:attrNameLst>
                                          <p:attrName>style.visibility</p:attrName>
                                        </p:attrNameLst>
                                      </p:cBhvr>
                                      <p:to>
                                        <p:strVal val="visible"/>
                                      </p:to>
                                    </p:set>
                                    <p:animEffect filter="dissolve" transition="in">
                                      <p:cBhvr>
                                        <p:cTn id="25" dur="1000"/>
                                        <p:tgtEl>
                                          <p:spTgt spid="79">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79"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3" name="Shape 83"/>
          <p:cNvSpPr/>
          <p:nvPr>
            <p:ph type="title"/>
          </p:nvPr>
        </p:nvSpPr>
        <p:spPr>
          <a:xfrm>
            <a:off x="952500" y="3132591"/>
            <a:ext cx="11099801" cy="2159001"/>
          </a:xfrm>
          <a:prstGeom prst="rect">
            <a:avLst/>
          </a:prstGeom>
        </p:spPr>
        <p:txBody>
          <a:bodyPr/>
          <a:lstStyle>
            <a:lvl1pPr>
              <a:defRPr b="1" i="1">
                <a:latin typeface="Helvetica"/>
                <a:ea typeface="Helvetica"/>
                <a:cs typeface="Helvetica"/>
                <a:sym typeface="Helvetica"/>
              </a:defRPr>
            </a:lvl1pPr>
          </a:lstStyle>
          <a:p>
            <a:pPr lvl="0">
              <a:defRPr b="0" i="0" sz="1800"/>
            </a:pPr>
            <a:r>
              <a:rPr b="1" i="1" sz="8000"/>
              <a:t>Erich on Teaching</a:t>
            </a:r>
          </a:p>
        </p:txBody>
      </p:sp>
    </p:spTree>
  </p:cSld>
  <p:clrMapOvr>
    <a:masterClrMapping/>
  </p:clrMapOvr>
  <p:transition spd="slow" advClick="1">
    <p:wipe dir="r"/>
  </p:transition>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